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drawings/drawing9.xml" ContentType="application/vnd.openxmlformats-officedocument.drawingml.chartshapes+xml"/>
  <Override PartName="/ppt/charts/chart10.xml" ContentType="application/vnd.openxmlformats-officedocument.drawingml.chart+xml"/>
  <Override PartName="/ppt/drawings/drawing10.xml" ContentType="application/vnd.openxmlformats-officedocument.drawingml.chartshapes+xml"/>
  <Override PartName="/ppt/charts/chart11.xml" ContentType="application/vnd.openxmlformats-officedocument.drawingml.chart+xml"/>
  <Override PartName="/ppt/drawings/drawing11.xml" ContentType="application/vnd.openxmlformats-officedocument.drawingml.chartshapes+xml"/>
  <Override PartName="/ppt/charts/chart12.xml" ContentType="application/vnd.openxmlformats-officedocument.drawingml.chart+xml"/>
  <Override PartName="/ppt/drawings/drawing12.xml" ContentType="application/vnd.openxmlformats-officedocument.drawingml.chartshapes+xml"/>
  <Override PartName="/ppt/charts/chart13.xml" ContentType="application/vnd.openxmlformats-officedocument.drawingml.chart+xml"/>
  <Override PartName="/ppt/drawings/drawing13.xml" ContentType="application/vnd.openxmlformats-officedocument.drawingml.chartshapes+xml"/>
  <Override PartName="/ppt/charts/chart14.xml" ContentType="application/vnd.openxmlformats-officedocument.drawingml.chart+xml"/>
  <Override PartName="/ppt/drawings/drawing14.xml" ContentType="application/vnd.openxmlformats-officedocument.drawingml.chartshapes+xml"/>
  <Override PartName="/ppt/charts/chart15.xml" ContentType="application/vnd.openxmlformats-officedocument.drawingml.chart+xml"/>
  <Override PartName="/ppt/theme/themeOverride1.xml" ContentType="application/vnd.openxmlformats-officedocument.themeOverride+xml"/>
  <Override PartName="/ppt/drawings/drawing1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93" r:id="rId2"/>
    <p:sldId id="376" r:id="rId3"/>
    <p:sldId id="269" r:id="rId4"/>
    <p:sldId id="260" r:id="rId5"/>
    <p:sldId id="377" r:id="rId6"/>
    <p:sldId id="378" r:id="rId7"/>
    <p:sldId id="384" r:id="rId8"/>
    <p:sldId id="380" r:id="rId9"/>
    <p:sldId id="388" r:id="rId10"/>
    <p:sldId id="382" r:id="rId11"/>
    <p:sldId id="387" r:id="rId12"/>
    <p:sldId id="395" r:id="rId13"/>
    <p:sldId id="379" r:id="rId14"/>
    <p:sldId id="381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KOZLOVA" initials="N" lastIdx="3" clrIdx="0">
    <p:extLst>
      <p:ext uri="{19B8F6BF-5375-455C-9EA6-DF929625EA0E}">
        <p15:presenceInfo xmlns:p15="http://schemas.microsoft.com/office/powerpoint/2012/main" userId="NIKOZLO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99CCFF"/>
    <a:srgbClr val="CCCCFF"/>
    <a:srgbClr val="CCECFF"/>
    <a:srgbClr val="66CCFF"/>
    <a:srgbClr val="9CBDE6"/>
    <a:srgbClr val="996633"/>
    <a:srgbClr val="FFFFCC"/>
    <a:srgbClr val="CC6600"/>
    <a:srgbClr val="558E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494" autoAdjust="0"/>
    <p:restoredTop sz="99650" autoAdjust="0"/>
  </p:normalViewPr>
  <p:slideViewPr>
    <p:cSldViewPr snapToGrid="0">
      <p:cViewPr varScale="1">
        <p:scale>
          <a:sx n="115" d="100"/>
          <a:sy n="115" d="100"/>
        </p:scale>
        <p:origin x="111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6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5.xml"/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333218647407757E-2"/>
          <c:y val="8.522725298221509E-2"/>
          <c:w val="0.40347890932015906"/>
          <c:h val="0.7489793263374041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562E-4EC5-8D7D-B5E4B3BB6C31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62E-4EC5-8D7D-B5E4B3BB6C31}"/>
              </c:ext>
            </c:extLst>
          </c:dPt>
          <c:dPt>
            <c:idx val="5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562E-4EC5-8D7D-B5E4B3BB6C31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62E-4EC5-8D7D-B5E4B3BB6C31}"/>
              </c:ext>
            </c:extLst>
          </c:dPt>
          <c:dLbls>
            <c:dLbl>
              <c:idx val="6"/>
              <c:layout>
                <c:manualLayout>
                  <c:x val="6.1524341869430513E-3"/>
                  <c:y val="-4.21934516541467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62E-4EC5-8D7D-B5E4B3BB6C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Доходы от использования имущества</c:v>
                </c:pt>
                <c:pt idx="2">
                  <c:v>акцизы</c:v>
                </c:pt>
                <c:pt idx="3">
                  <c:v>налоги на совокупный доход</c:v>
                </c:pt>
                <c:pt idx="4">
                  <c:v>Доходы от продажи имущества</c:v>
                </c:pt>
                <c:pt idx="5">
                  <c:v>Прочие неналоговые доходы</c:v>
                </c:pt>
                <c:pt idx="6">
                  <c:v>доходы от оказания платных услуг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180223</c:v>
                </c:pt>
                <c:pt idx="1">
                  <c:v>25536</c:v>
                </c:pt>
                <c:pt idx="2">
                  <c:v>9435</c:v>
                </c:pt>
                <c:pt idx="3">
                  <c:v>6845</c:v>
                </c:pt>
                <c:pt idx="4">
                  <c:v>12052</c:v>
                </c:pt>
                <c:pt idx="5">
                  <c:v>532</c:v>
                </c:pt>
                <c:pt idx="6">
                  <c:v>5783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2E-4EC5-8D7D-B5E4B3BB6C3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"/>
          <c:y val="0.79183780366714762"/>
          <c:w val="0.99374452312850103"/>
          <c:h val="0.18408902146335221"/>
        </c:manualLayout>
      </c:layout>
      <c:overlay val="0"/>
      <c:txPr>
        <a:bodyPr/>
        <a:lstStyle/>
        <a:p>
          <a:pPr>
            <a:defRPr sz="10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10576545651185E-2"/>
          <c:y val="0.1140667471900061"/>
          <c:w val="0.43888368096413188"/>
          <c:h val="0.722253398470535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00951140431273"/>
          <c:y val="0.19722975682448179"/>
          <c:w val="0.49129641155877207"/>
          <c:h val="0.7718247707369866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76F8-4158-805D-FAB506FAED28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6F8-4158-805D-FAB506FAED28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76F8-4158-805D-FAB506FAED2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6F8-4158-805D-FAB506FAED28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76F8-4158-805D-FAB506FAED28}"/>
              </c:ext>
            </c:extLst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8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6F8-4158-805D-FAB506FAED28}"/>
                </c:ext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sz="8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76F8-4158-805D-FAB506FAED28}"/>
                </c:ext>
              </c:extLst>
            </c:dLbl>
            <c:dLbl>
              <c:idx val="6"/>
              <c:layout>
                <c:manualLayout>
                  <c:x val="6.1524341869430331E-3"/>
                  <c:y val="-4.21934516541467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6F8-4158-805D-FAB506FAED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</c:v>
                </c:pt>
                <c:pt idx="1">
                  <c:v>Субсидии </c:v>
                </c:pt>
                <c:pt idx="2">
                  <c:v>Субвенции </c:v>
                </c:pt>
                <c:pt idx="3">
                  <c:v>Иные межбюджетные трансферты 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9191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6F8-4158-805D-FAB506FAED2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6832937617380594"/>
          <c:y val="0.56346676145964758"/>
          <c:w val="0.32514246716688511"/>
          <c:h val="0.38011518748172285"/>
        </c:manualLayout>
      </c:layout>
      <c:overlay val="0"/>
      <c:txPr>
        <a:bodyPr/>
        <a:lstStyle/>
        <a:p>
          <a:pPr>
            <a:defRPr sz="9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665354330708587E-2"/>
          <c:y val="0.2305297168561164"/>
          <c:w val="0.36005752405949282"/>
          <c:h val="0.7574536007715413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E3E5-46FB-8E79-B9267434E51F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3E5-46FB-8E79-B9267434E51F}"/>
              </c:ext>
            </c:extLst>
          </c:dPt>
          <c:dPt>
            <c:idx val="5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E3E5-46FB-8E79-B9267434E51F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3E5-46FB-8E79-B9267434E51F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E3E5-46FB-8E79-B9267434E51F}"/>
                </c:ext>
              </c:extLst>
            </c:dLbl>
            <c:dLbl>
              <c:idx val="1"/>
              <c:layout>
                <c:manualLayout>
                  <c:x val="1.9540463692038587E-2"/>
                  <c:y val="2.921715795983274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3E5-46FB-8E79-B9267434E51F}"/>
                </c:ext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E3E5-46FB-8E79-B9267434E51F}"/>
                </c:ext>
              </c:extLst>
            </c:dLbl>
            <c:dLbl>
              <c:idx val="4"/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E3E5-46FB-8E79-B9267434E51F}"/>
                </c:ext>
              </c:extLst>
            </c:dLbl>
            <c:dLbl>
              <c:idx val="6"/>
              <c:layout>
                <c:manualLayout>
                  <c:x val="6.1524341869430401E-3"/>
                  <c:y val="-4.21934516541467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E5-46FB-8E79-B9267434E5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Акцизы на нефтепродукты</c:v>
                </c:pt>
                <c:pt idx="1">
                  <c:v>Прочие доходы</c:v>
                </c:pt>
                <c:pt idx="2">
                  <c:v>Межбюджетные трансферты, предоставляемые 
из областного бюджета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10191</c:v>
                </c:pt>
                <c:pt idx="1">
                  <c:v>28251</c:v>
                </c:pt>
                <c:pt idx="2">
                  <c:v>20622.900000000001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3E5-46FB-8E79-B9267434E51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5166316710411197"/>
          <c:y val="0.16423780846928571"/>
          <c:w val="0.54551115485564072"/>
          <c:h val="0.82134870649037295"/>
        </c:manualLayout>
      </c:layout>
      <c:overlay val="0"/>
      <c:txPr>
        <a:bodyPr/>
        <a:lstStyle/>
        <a:p>
          <a:pPr>
            <a:defRPr sz="8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6787971240412261"/>
          <c:y val="0.1060500726954924"/>
          <c:w val="0.36674393384422532"/>
          <c:h val="0.553836497471702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1.7833454448039736E-3"/>
          <c:y val="9.814815499277077E-2"/>
          <c:w val="0.52034593564114362"/>
          <c:h val="0.19243892957021491"/>
        </c:manualLayout>
      </c:layout>
      <c:overlay val="0"/>
      <c:txPr>
        <a:bodyPr/>
        <a:lstStyle/>
        <a:p>
          <a:pPr>
            <a:defRPr sz="8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765452844496006E-3"/>
          <c:y val="0.16579242790848336"/>
          <c:w val="0.39574380638371581"/>
          <c:h val="0.5551885966695503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D78A-4E90-A9A5-FA694FB06FD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78A-4E90-A9A5-FA694FB06FD5}"/>
              </c:ext>
            </c:extLst>
          </c:dPt>
          <c:dPt>
            <c:idx val="5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D78A-4E90-A9A5-FA694FB06FD5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78A-4E90-A9A5-FA694FB06FD5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D78A-4E90-A9A5-FA694FB06FD5}"/>
                </c:ext>
              </c:extLst>
            </c:dLbl>
            <c:dLbl>
              <c:idx val="2"/>
              <c:layout>
                <c:manualLayout>
                  <c:x val="2.7882667221756498E-17"/>
                  <c:y val="-2.5603866519853396E-2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78A-4E90-A9A5-FA694FB06FD5}"/>
                </c:ext>
              </c:extLst>
            </c:dLbl>
            <c:dLbl>
              <c:idx val="5"/>
              <c:layout>
                <c:manualLayout>
                  <c:x val="1.1303050355089385E-2"/>
                  <c:y val="-4.24812498718967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8A-4E90-A9A5-FA694FB06FD5}"/>
                </c:ext>
              </c:extLst>
            </c:dLbl>
            <c:dLbl>
              <c:idx val="6"/>
              <c:layout>
                <c:manualLayout>
                  <c:x val="6.1524341869430401E-3"/>
                  <c:y val="-4.21934516541468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78A-4E90-A9A5-FA694FB06F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Строительство, автомобильных дорог общего пользования </c:v>
                </c:pt>
                <c:pt idx="1">
                  <c:v>Капитальный ремонт и ремонт автомобильных дорог общего пользования населенных пунктов</c:v>
                </c:pt>
                <c:pt idx="2">
                  <c:v>Содержание автомобильных дорог общего пользования местного значения.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28075</c:v>
                </c:pt>
                <c:pt idx="1">
                  <c:v>30928</c:v>
                </c:pt>
                <c:pt idx="2">
                  <c:v>3482.8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78A-4E90-A9A5-FA694FB06FD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6841889199666986"/>
          <c:y val="0.23963774224970619"/>
          <c:w val="0.5269841870517864"/>
          <c:h val="0.69995158113956013"/>
        </c:manualLayout>
      </c:layout>
      <c:overlay val="0"/>
      <c:txPr>
        <a:bodyPr/>
        <a:lstStyle/>
        <a:p>
          <a:pPr>
            <a:defRPr sz="8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Кредиты, полученные 
от кредитных организаций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DE-401E-A238-7449A1FA87C4}"/>
                </c:ext>
              </c:extLst>
            </c:dLbl>
            <c:dLbl>
              <c:idx val="1"/>
              <c:layout>
                <c:manualLayout>
                  <c:x val="-2.8257625887723415E-3"/>
                  <c:y val="1.9713249826247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ADE-401E-A238-7449A1FA87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DE-401E-A238-7449A1FA87C4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Ценные бумаги</c:v>
                </c:pt>
              </c:strCache>
            </c:strRef>
          </c:tx>
          <c:spPr>
            <a:solidFill>
              <a:srgbClr val="CC6600"/>
            </a:solidFill>
          </c:spPr>
          <c:invertIfNegative val="0"/>
          <c:dLbls>
            <c:dLbl>
              <c:idx val="0"/>
              <c:layout>
                <c:manualLayout>
                  <c:x val="4.25155186624904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ADE-401E-A238-7449A1FA87C4}"/>
                </c:ext>
              </c:extLst>
            </c:dLbl>
            <c:dLbl>
              <c:idx val="1"/>
              <c:layout>
                <c:manualLayout>
                  <c:x val="1.2126304022684423E-4"/>
                  <c:y val="-9.85662491312398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ADE-401E-A238-7449A1FA87C4}"/>
                </c:ext>
              </c:extLst>
            </c:dLbl>
            <c:dLbl>
              <c:idx val="2"/>
              <c:layout>
                <c:manualLayout>
                  <c:x val="2.040924882875891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DE-401E-A238-7449A1FA87C4}"/>
                </c:ext>
              </c:extLst>
            </c:dLbl>
            <c:dLbl>
              <c:idx val="3"/>
              <c:layout>
                <c:manualLayout>
                  <c:x val="2.040924882875891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ADE-401E-A238-7449A1FA87C4}"/>
                </c:ext>
              </c:extLst>
            </c:dLbl>
            <c:dLbl>
              <c:idx val="4"/>
              <c:layout>
                <c:manualLayout>
                  <c:x val="2.040924882875891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DE-401E-A238-7449A1FA87C4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accent5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DE-401E-A238-7449A1FA87C4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Бюджетные кредиты, привлеченные от других бюджетов бюджетной системы РФ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dLbl>
              <c:idx val="0"/>
              <c:layout>
                <c:manualLayout>
                  <c:x val="8.33333333333333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0ADE-401E-A238-7449A1FA87C4}"/>
                </c:ext>
              </c:extLst>
            </c:dLbl>
            <c:dLbl>
              <c:idx val="1"/>
              <c:layout>
                <c:manualLayout>
                  <c:x val="8.33333333333333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0ADE-401E-A238-7449A1FA87C4}"/>
                </c:ext>
              </c:extLst>
            </c:dLbl>
            <c:dLbl>
              <c:idx val="2"/>
              <c:layout>
                <c:manualLayout>
                  <c:x val="7.029298842667051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ADE-401E-A238-7449A1FA87C4}"/>
                </c:ext>
              </c:extLst>
            </c:dLbl>
            <c:dLbl>
              <c:idx val="3"/>
              <c:layout>
                <c:manualLayout>
                  <c:x val="7.5964188357119013E-3"/>
                  <c:y val="2.09492085013780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ADE-401E-A238-7449A1FA87C4}"/>
                </c:ext>
              </c:extLst>
            </c:dLbl>
            <c:dLbl>
              <c:idx val="4"/>
              <c:layout>
                <c:manualLayout>
                  <c:x val="7.59641883571190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DE-401E-A238-7449A1FA87C4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accent5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ADE-401E-A238-7449A1FA87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392192"/>
        <c:axId val="131887104"/>
        <c:axId val="0"/>
      </c:bar3DChart>
      <c:catAx>
        <c:axId val="1283921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 b="1">
                <a:solidFill>
                  <a:schemeClr val="accent5">
                    <a:lumMod val="50000"/>
                  </a:schemeClr>
                </a:solidFill>
              </a:defRPr>
            </a:pPr>
            <a:endParaRPr lang="ru-RU"/>
          </a:p>
        </c:txPr>
        <c:crossAx val="131887104"/>
        <c:crosses val="autoZero"/>
        <c:auto val="1"/>
        <c:lblAlgn val="ctr"/>
        <c:lblOffset val="100"/>
        <c:noMultiLvlLbl val="0"/>
      </c:catAx>
      <c:valAx>
        <c:axId val="131887104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one"/>
        <c:crossAx val="128392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440417532450865"/>
          <c:y val="0.18554824759686997"/>
          <c:w val="0.37082049484067159"/>
          <c:h val="0.68631562853252315"/>
        </c:manualLayout>
      </c:layout>
      <c:overlay val="0"/>
      <c:txPr>
        <a:bodyPr/>
        <a:lstStyle/>
        <a:p>
          <a:pPr>
            <a:defRPr sz="800" b="1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55875288769026"/>
          <c:y val="0.17532569078480761"/>
          <c:w val="0.74355541510773604"/>
          <c:h val="0.58427427749673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0312-49C8-806D-21F9AD5B0DB1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312-49C8-806D-21F9AD5B0DB1}"/>
              </c:ext>
            </c:extLst>
          </c:dPt>
          <c:dPt>
            <c:idx val="5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0312-49C8-806D-21F9AD5B0DB1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0312-49C8-806D-21F9AD5B0DB1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84,6</a:t>
                    </a:r>
                    <a:endParaRPr lang="en-US" dirty="0"/>
                  </a:p>
                  <a:p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312-49C8-806D-21F9AD5B0DB1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9,4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312-49C8-806D-21F9AD5B0DB1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2,8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DC2-40BF-8160-2C34CB9C3C2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2,8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DC2-40BF-8160-2C34CB9C3C21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/>
                      <a:t>25,4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DC2-40BF-8160-2C34CB9C3C21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0,3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312-49C8-806D-21F9AD5B0DB1}"/>
                </c:ext>
              </c:extLst>
            </c:dLbl>
            <c:dLbl>
              <c:idx val="6"/>
              <c:layout>
                <c:manualLayout>
                  <c:x val="6.1524341869430331E-3"/>
                  <c:y val="-4.219345165414670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1,6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312-49C8-806D-21F9AD5B0D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Доходы от использования имущества</c:v>
                </c:pt>
                <c:pt idx="2">
                  <c:v>акцизы</c:v>
                </c:pt>
                <c:pt idx="3">
                  <c:v>налоги на совокупный доход</c:v>
                </c:pt>
                <c:pt idx="4">
                  <c:v>Доходы от продажи имущества</c:v>
                </c:pt>
                <c:pt idx="5">
                  <c:v>Прочие неналоговые доходы</c:v>
                </c:pt>
                <c:pt idx="6">
                  <c:v>доходы от оказания платных услуг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347889</c:v>
                </c:pt>
                <c:pt idx="1">
                  <c:v>19488</c:v>
                </c:pt>
                <c:pt idx="2">
                  <c:v>10191</c:v>
                </c:pt>
                <c:pt idx="3">
                  <c:v>24579</c:v>
                </c:pt>
                <c:pt idx="4">
                  <c:v>6376</c:v>
                </c:pt>
                <c:pt idx="5">
                  <c:v>597</c:v>
                </c:pt>
                <c:pt idx="6">
                  <c:v>2621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12-49C8-806D-21F9AD5B0DB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973801395667797E-2"/>
          <c:y val="0.14830397181379598"/>
          <c:w val="0.43811949209348128"/>
          <c:h val="0.3432271501266872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4DA5-4B29-9192-C8A235D8F2F5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DA5-4B29-9192-C8A235D8F2F5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4DA5-4B29-9192-C8A235D8F2F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DA5-4B29-9192-C8A235D8F2F5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4DA5-4B29-9192-C8A235D8F2F5}"/>
              </c:ext>
            </c:extLst>
          </c:dPt>
          <c:dLbls>
            <c:dLbl>
              <c:idx val="6"/>
              <c:layout>
                <c:manualLayout>
                  <c:x val="6.1524341869430331E-3"/>
                  <c:y val="-4.219345165414670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DA5-4B29-9192-C8A235D8F2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</c:v>
                </c:pt>
                <c:pt idx="1">
                  <c:v>субвенции </c:v>
                </c:pt>
                <c:pt idx="2">
                  <c:v>субсидии </c:v>
                </c:pt>
                <c:pt idx="3">
                  <c:v>иные МБТ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3083</c:v>
                </c:pt>
                <c:pt idx="1">
                  <c:v>367963</c:v>
                </c:pt>
                <c:pt idx="2">
                  <c:v>64370</c:v>
                </c:pt>
                <c:pt idx="3">
                  <c:v>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DA5-4B29-9192-C8A235D8F2F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5.2462443780172702E-2"/>
          <c:y val="0.59035200168382151"/>
          <c:w val="0.89507511243965465"/>
          <c:h val="0.40512504280336326"/>
        </c:manualLayout>
      </c:layout>
      <c:overlay val="0"/>
      <c:txPr>
        <a:bodyPr/>
        <a:lstStyle/>
        <a:p>
          <a:pPr>
            <a:defRPr sz="10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36032987011531"/>
          <c:y val="0.24601949483905647"/>
          <c:w val="0.76908529069080711"/>
          <c:h val="0.590815929433130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EE81-4FE2-8B38-A2F0A15F4F80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E81-4FE2-8B38-A2F0A15F4F80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EE81-4FE2-8B38-A2F0A15F4F8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E81-4FE2-8B38-A2F0A15F4F80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EE81-4FE2-8B38-A2F0A15F4F80}"/>
              </c:ext>
            </c:extLst>
          </c:dPt>
          <c:dLbls>
            <c:dLbl>
              <c:idx val="6"/>
              <c:layout>
                <c:manualLayout>
                  <c:x val="6.1524341869430331E-3"/>
                  <c:y val="-4.21934516541467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E81-4FE2-8B38-A2F0A15F4F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</c:v>
                </c:pt>
                <c:pt idx="1">
                  <c:v>субвенции </c:v>
                </c:pt>
                <c:pt idx="2">
                  <c:v>субсидии -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1892</c:v>
                </c:pt>
                <c:pt idx="1">
                  <c:v>374211</c:v>
                </c:pt>
                <c:pt idx="2">
                  <c:v>74468</c:v>
                </c:pt>
                <c:pt idx="3">
                  <c:v>2381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E81-4FE2-8B38-A2F0A15F4F8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831233547554419E-2"/>
          <c:y val="0.11732481947488256"/>
          <c:w val="0.37298089824404235"/>
          <c:h val="0.5397464860904781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FC2-4402-89BC-3D3BEA357534}"/>
              </c:ext>
            </c:extLst>
          </c:dPt>
          <c:dPt>
            <c:idx val="1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FC2-4402-89BC-3D3BEA357534}"/>
              </c:ext>
            </c:extLst>
          </c:dPt>
          <c:dPt>
            <c:idx val="2"/>
            <c:bubble3D val="0"/>
            <c:spPr>
              <a:solidFill>
                <a:srgbClr val="558ED5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FC2-4402-89BC-3D3BEA357534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FC2-4402-89BC-3D3BEA35753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6FC2-4402-89BC-3D3BEA357534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FC2-4402-89BC-3D3BEA357534}"/>
              </c:ext>
            </c:extLst>
          </c:dPt>
          <c:dLbls>
            <c:dLbl>
              <c:idx val="6"/>
              <c:layout>
                <c:manualLayout>
                  <c:x val="6.1524341869430331E-3"/>
                  <c:y val="-4.219345165414668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FC2-4402-89BC-3D3BEA357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Национальная экономика</c:v>
                </c:pt>
                <c:pt idx="1">
                  <c:v>Жилищно-коммунальное хозяйство</c:v>
                </c:pt>
                <c:pt idx="2">
                  <c:v>Социально-культурная сфера</c:v>
                </c:pt>
                <c:pt idx="3">
                  <c:v>Межбюджетные трансферты</c:v>
                </c:pt>
                <c:pt idx="4">
                  <c:v>Иные расходы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42892</c:v>
                </c:pt>
                <c:pt idx="1">
                  <c:v>22054</c:v>
                </c:pt>
                <c:pt idx="2">
                  <c:v>523689</c:v>
                </c:pt>
                <c:pt idx="3">
                  <c:v>9355</c:v>
                </c:pt>
                <c:pt idx="4">
                  <c:v>85855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FC2-4402-89BC-3D3BEA35753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"/>
          <c:y val="0.69833345913822953"/>
          <c:w val="0.99374452312850114"/>
          <c:h val="0.18408902146335221"/>
        </c:manualLayout>
      </c:layout>
      <c:overlay val="0"/>
      <c:txPr>
        <a:bodyPr/>
        <a:lstStyle/>
        <a:p>
          <a:pPr>
            <a:defRPr sz="10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25435475350221"/>
          <c:y val="0.11915494942263917"/>
          <c:w val="0.64654188789208689"/>
          <c:h val="0.508042557076644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EB3F-4A9D-961A-130AE878510A}"/>
              </c:ext>
            </c:extLst>
          </c:dPt>
          <c:dPt>
            <c:idx val="1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B3F-4A9D-961A-130AE878510A}"/>
              </c:ext>
            </c:extLst>
          </c:dPt>
          <c:dPt>
            <c:idx val="2"/>
            <c:bubble3D val="0"/>
            <c:spPr>
              <a:solidFill>
                <a:srgbClr val="558ED5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EB3F-4A9D-961A-130AE878510A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B3F-4A9D-961A-130AE878510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EB3F-4A9D-961A-130AE878510A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5-EB3F-4A9D-961A-130AE878510A}"/>
              </c:ext>
            </c:extLst>
          </c:dPt>
          <c:dLbls>
            <c:dLbl>
              <c:idx val="4"/>
              <c:layout>
                <c:manualLayout>
                  <c:x val="0"/>
                  <c:y val="-2.0060979057917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B3F-4A9D-961A-130AE878510A}"/>
                </c:ext>
              </c:extLst>
            </c:dLbl>
            <c:dLbl>
              <c:idx val="6"/>
              <c:layout>
                <c:manualLayout>
                  <c:x val="6.1524341869430331E-3"/>
                  <c:y val="-4.2193451654146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3F-4A9D-961A-130AE87851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Национальная экономика</c:v>
                </c:pt>
                <c:pt idx="1">
                  <c:v>Жилищно-коммунальное хозяйство</c:v>
                </c:pt>
                <c:pt idx="2">
                  <c:v>Социально-культурная сфера</c:v>
                </c:pt>
                <c:pt idx="3">
                  <c:v>Межбюджетные трансферты</c:v>
                </c:pt>
                <c:pt idx="4">
                  <c:v>Иные расходы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63767</c:v>
                </c:pt>
                <c:pt idx="1">
                  <c:v>18807</c:v>
                </c:pt>
                <c:pt idx="2">
                  <c:v>520937</c:v>
                </c:pt>
                <c:pt idx="3">
                  <c:v>9191</c:v>
                </c:pt>
                <c:pt idx="4">
                  <c:v>87489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B3F-4A9D-961A-130AE878510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831233547554419E-2"/>
          <c:y val="0.11732481947488256"/>
          <c:w val="0.37298089824404268"/>
          <c:h val="0.5397464860904784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AB94-48BF-9863-DE8BD3E39097}"/>
              </c:ext>
            </c:extLst>
          </c:dPt>
          <c:dPt>
            <c:idx val="1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B94-48BF-9863-DE8BD3E39097}"/>
              </c:ext>
            </c:extLst>
          </c:dPt>
          <c:dPt>
            <c:idx val="2"/>
            <c:bubble3D val="0"/>
            <c:spPr>
              <a:solidFill>
                <a:srgbClr val="558ED5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AB94-48BF-9863-DE8BD3E39097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AB94-48BF-9863-DE8BD3E3909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AB94-48BF-9863-DE8BD3E39097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5-AB94-48BF-9863-DE8BD3E39097}"/>
              </c:ext>
            </c:extLst>
          </c:dPt>
          <c:dLbls>
            <c:dLbl>
              <c:idx val="2"/>
              <c:layout>
                <c:manualLayout>
                  <c:x val="-1.1090187236417146E-2"/>
                  <c:y val="-3.19386892132017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94-48BF-9863-DE8BD3E39097}"/>
                </c:ext>
              </c:extLst>
            </c:dLbl>
            <c:dLbl>
              <c:idx val="3"/>
              <c:layout>
                <c:manualLayout>
                  <c:x val="5.5450936182085174E-3"/>
                  <c:y val="-3.650135910080195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94-48BF-9863-DE8BD3E39097}"/>
                </c:ext>
              </c:extLst>
            </c:dLbl>
            <c:dLbl>
              <c:idx val="6"/>
              <c:layout>
                <c:manualLayout>
                  <c:x val="6.1524341869430331E-3"/>
                  <c:y val="-4.2193451654146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94-48BF-9863-DE8BD3E390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638139</c:v>
                </c:pt>
                <c:pt idx="1">
                  <c:v>45705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B94-48BF-9863-DE8BD3E3909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"/>
          <c:y val="0.66073495630255963"/>
          <c:w val="0.72268506531640064"/>
          <c:h val="0.25713698572063981"/>
        </c:manualLayout>
      </c:layout>
      <c:overlay val="0"/>
      <c:txPr>
        <a:bodyPr/>
        <a:lstStyle/>
        <a:p>
          <a:pPr>
            <a:defRPr sz="10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25497390324061"/>
          <c:y val="0.10069331755022895"/>
          <c:w val="0.49715874597251136"/>
          <c:h val="0.505446560757458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9644-44A2-A846-462035157F72}"/>
              </c:ext>
            </c:extLst>
          </c:dPt>
          <c:dPt>
            <c:idx val="1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644-44A2-A846-462035157F72}"/>
              </c:ext>
            </c:extLst>
          </c:dPt>
          <c:dPt>
            <c:idx val="2"/>
            <c:bubble3D val="0"/>
            <c:spPr>
              <a:solidFill>
                <a:srgbClr val="558ED5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9644-44A2-A846-462035157F72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9644-44A2-A846-462035157F7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9644-44A2-A846-462035157F72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5-9644-44A2-A846-462035157F72}"/>
              </c:ext>
            </c:extLst>
          </c:dPt>
          <c:dLbls>
            <c:dLbl>
              <c:idx val="2"/>
              <c:layout>
                <c:manualLayout>
                  <c:x val="-2.0423900466453114E-2"/>
                  <c:y val="-3.3914984214177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44-44A2-A846-462035157F72}"/>
                </c:ext>
              </c:extLst>
            </c:dLbl>
            <c:dLbl>
              <c:idx val="3"/>
              <c:layout>
                <c:manualLayout>
                  <c:x val="5.1059751166132351E-3"/>
                  <c:y val="-3.3914984214177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644-44A2-A846-462035157F72}"/>
                </c:ext>
              </c:extLst>
            </c:dLbl>
            <c:dLbl>
              <c:idx val="4"/>
              <c:layout>
                <c:manualLayout>
                  <c:x val="0"/>
                  <c:y val="-2.0060979057917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44-44A2-A846-462035157F72}"/>
                </c:ext>
              </c:extLst>
            </c:dLbl>
            <c:dLbl>
              <c:idx val="6"/>
              <c:layout>
                <c:manualLayout>
                  <c:x val="6.1524341869430331E-3"/>
                  <c:y val="-4.219345165414677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44-44A2-A846-462035157F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Прогаммные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644427</c:v>
                </c:pt>
                <c:pt idx="1">
                  <c:v>55565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644-44A2-A846-462035157F7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159961542374377E-2"/>
          <c:y val="0.15187031079249633"/>
          <c:w val="0.44359177108107062"/>
          <c:h val="0.6908824091433639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white">
                  <a:alpha val="0"/>
                </a:prstClr>
              </a:solidFill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3D97-4F90-B1CF-221AD669B2F5}"/>
              </c:ext>
            </c:extLst>
          </c:dPt>
          <c:dPt>
            <c:idx val="1"/>
            <c:bubble3D val="0"/>
            <c:spPr>
              <a:solidFill>
                <a:srgbClr val="996633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D97-4F90-B1CF-221AD669B2F5}"/>
              </c:ext>
            </c:extLst>
          </c:dPt>
          <c:dPt>
            <c:idx val="2"/>
            <c:bubble3D val="0"/>
            <c:spPr>
              <a:solidFill>
                <a:srgbClr val="558ED5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3D97-4F90-B1CF-221AD669B2F5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D97-4F90-B1CF-221AD669B2F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4-3D97-4F90-B1CF-221AD669B2F5}"/>
              </c:ext>
            </c:extLst>
          </c:dPt>
          <c:dPt>
            <c:idx val="6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prstClr val="white">
                    <a:alpha val="0"/>
                  </a:prst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D97-4F90-B1CF-221AD669B2F5}"/>
              </c:ext>
            </c:extLst>
          </c:dPt>
          <c:dLbls>
            <c:dLbl>
              <c:idx val="3"/>
              <c:layout>
                <c:manualLayout>
                  <c:x val="-2.4952921281938267E-2"/>
                  <c:y val="-2.159118032873838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D97-4F90-B1CF-221AD669B2F5}"/>
                </c:ext>
              </c:extLst>
            </c:dLbl>
            <c:dLbl>
              <c:idx val="4"/>
              <c:layout>
                <c:manualLayout>
                  <c:x val="-1.3862952356293661E-2"/>
                  <c:y val="-3.454534450480815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D97-4F90-B1CF-221AD669B2F5}"/>
                </c:ext>
              </c:extLst>
            </c:dLbl>
            <c:dLbl>
              <c:idx val="5"/>
              <c:layout>
                <c:manualLayout>
                  <c:x val="-1.109018723641713E-2"/>
                  <c:y val="-4.3181680631010182E-2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D97-4F90-B1CF-221AD669B2F5}"/>
                </c:ext>
              </c:extLst>
            </c:dLbl>
            <c:dLbl>
              <c:idx val="6"/>
              <c:layout>
                <c:manualLayout>
                  <c:x val="6.0734056873449466E-4"/>
                  <c:y val="-4.2193602174996833E-2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D97-4F90-B1CF-221AD669B2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Создание условий для эффективного и ответственного управления муниципальными финансами, муниципальным долгом и повышения устойчивости бюджетов в Беловском районе</c:v>
                </c:pt>
                <c:pt idx="1">
                  <c:v>Развитие образования в Беловском районе </c:v>
                </c:pt>
                <c:pt idx="2">
                  <c:v>Социальная поддержка граждан в Беловском районе</c:v>
                </c:pt>
                <c:pt idx="3">
                  <c:v>Обеспечение доступным и комфортным жильем 
и коммунальными услугами граждан 
в Беловском районе</c:v>
                </c:pt>
                <c:pt idx="4">
                  <c:v>Развитие транспортной системы, обеспечение перевозки пассажиров  и безопасности дорожного движения в Беловском районе</c:v>
                </c:pt>
                <c:pt idx="5">
                  <c:v>Развитие культуры в Беловском районе </c:v>
                </c:pt>
                <c:pt idx="6">
                  <c:v>Профилактика преступлений и иных правонарушений в Беловском районе </c:v>
                </c:pt>
                <c:pt idx="7">
                  <c:v>Повышение эффективности работы с молодежью, организация отдыха и оздоровления детей, молодежи, развитие физической культуры и спорта в Беловском районе 
</c:v>
                </c:pt>
                <c:pt idx="8">
                  <c:v>Прочие программы</c:v>
                </c:pt>
              </c:strCache>
            </c:strRef>
          </c:cat>
          <c:val>
            <c:numRef>
              <c:f>Лист1!$B$2:$B$10</c:f>
              <c:numCache>
                <c:formatCode>#,##0.00</c:formatCode>
                <c:ptCount val="9"/>
                <c:pt idx="0">
                  <c:v>30064</c:v>
                </c:pt>
                <c:pt idx="1">
                  <c:v>452608</c:v>
                </c:pt>
                <c:pt idx="2">
                  <c:v>14904</c:v>
                </c:pt>
                <c:pt idx="3">
                  <c:v>9285</c:v>
                </c:pt>
                <c:pt idx="4">
                  <c:v>64085</c:v>
                </c:pt>
                <c:pt idx="5">
                  <c:v>37348</c:v>
                </c:pt>
                <c:pt idx="6">
                  <c:v>756</c:v>
                </c:pt>
                <c:pt idx="7">
                  <c:v>15423</c:v>
                </c:pt>
                <c:pt idx="8">
                  <c:v>19954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D97-4F90-B1CF-221AD669B2F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9199629046335586"/>
          <c:y val="0"/>
          <c:w val="0.50245861591843555"/>
          <c:h val="1"/>
        </c:manualLayout>
      </c:layout>
      <c:overlay val="0"/>
      <c:txPr>
        <a:bodyPr/>
        <a:lstStyle/>
        <a:p>
          <a:pPr>
            <a:defRPr sz="800" b="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25400">
      <a:noFill/>
      <a:prstDash val="sysDot"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0.06026</cdr:x>
      <cdr:y>0.01073</cdr:y>
    </cdr:from>
    <cdr:to>
      <cdr:x>0.41808</cdr:x>
      <cdr:y>0.10066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045" y="33961"/>
          <a:ext cx="1639019" cy="284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2023 </a:t>
          </a:r>
          <a:r>
            <a:rPr lang="ru-RU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0.13436</cdr:x>
      <cdr:y>0.38426</cdr:y>
    </cdr:from>
    <cdr:to>
      <cdr:x>0.31286</cdr:x>
      <cdr:y>0.52353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03849" y="1216325"/>
          <a:ext cx="802257" cy="4408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242 659 </a:t>
          </a:r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850" b="1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0.15934</cdr:x>
      <cdr:y>0.36777</cdr:y>
    </cdr:from>
    <cdr:to>
      <cdr:x>0.33448</cdr:x>
      <cdr:y>0.57013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9877" y="1023683"/>
          <a:ext cx="802251" cy="5632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endParaRPr lang="ru-RU" sz="85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0.3297</cdr:x>
      <cdr:y>0.48086</cdr:y>
    </cdr:from>
    <cdr:to>
      <cdr:x>0.5109</cdr:x>
      <cdr:y>0.6818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4217" y="1373027"/>
          <a:ext cx="1057524" cy="5737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9191</a:t>
          </a:r>
          <a:endParaRPr lang="ru-RU" sz="850" b="1" dirty="0">
            <a:solidFill>
              <a:sysClr val="window" lastClr="FFFFFF">
                <a:lumMod val="50000"/>
              </a:sys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850" b="1" dirty="0" err="1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85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0.00189</cdr:x>
      <cdr:y>0.02097</cdr:y>
    </cdr:from>
    <cdr:to>
      <cdr:x>1</cdr:x>
      <cdr:y>0.13975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626" y="45577"/>
          <a:ext cx="4563374" cy="2581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cap="all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</cdr:txBody>
    </cdr:sp>
  </cdr:relSizeAnchor>
  <cdr:relSizeAnchor xmlns:cdr="http://schemas.openxmlformats.org/drawingml/2006/chartDrawing">
    <cdr:from>
      <cdr:x>0.11334</cdr:x>
      <cdr:y>0.52723</cdr:y>
    </cdr:from>
    <cdr:to>
      <cdr:x>0.29184</cdr:x>
      <cdr:y>0.6665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18192" y="1145840"/>
          <a:ext cx="816102" cy="3026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0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62 606</a:t>
          </a:r>
          <a:r>
            <a:rPr lang="ru-RU" sz="80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 тыс</a:t>
          </a:r>
          <a:r>
            <a:rPr lang="ru-RU" sz="80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. рублей</a:t>
          </a:r>
          <a:endParaRPr lang="ru-RU" sz="8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0.66411</cdr:x>
      <cdr:y>0.30962</cdr:y>
    </cdr:from>
    <cdr:to>
      <cdr:x>0.84261</cdr:x>
      <cdr:y>0.44889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984751" y="921464"/>
          <a:ext cx="802243" cy="4144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endParaRPr lang="ru-RU" sz="800" b="1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0.08946</cdr:x>
      <cdr:y>0.40929</cdr:y>
    </cdr:from>
    <cdr:to>
      <cdr:x>0.31618</cdr:x>
      <cdr:y>0.54887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20406" y="1218104"/>
          <a:ext cx="1065402" cy="4153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0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62 606</a:t>
          </a:r>
          <a:endParaRPr lang="ru-RU" sz="800" b="1" dirty="0">
            <a:solidFill>
              <a:sysClr val="window" lastClr="FFFFFF">
                <a:lumMod val="50000"/>
              </a:sys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80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800" b="1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0.39155</cdr:x>
      <cdr:y>0.13349</cdr:y>
    </cdr:from>
    <cdr:to>
      <cdr:x>0.52591</cdr:x>
      <cdr:y>0.20714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59775" y="344007"/>
          <a:ext cx="603861" cy="189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800" b="1" dirty="0">
            <a:solidFill>
              <a:schemeClr val="accent5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0.14871</cdr:x>
      <cdr:y>0.22703</cdr:y>
    </cdr:from>
    <cdr:to>
      <cdr:x>0.29086</cdr:x>
      <cdr:y>0.29418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68357" y="585042"/>
          <a:ext cx="638873" cy="173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800" b="1" dirty="0">
            <a:solidFill>
              <a:schemeClr val="accent5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0.16853</cdr:y>
    </cdr:from>
    <cdr:to>
      <cdr:x>0.14689</cdr:x>
      <cdr:y>0.331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434293"/>
          <a:ext cx="672858" cy="4186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8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млн рублей</a:t>
          </a:r>
          <a:endParaRPr lang="ru-RU" sz="800" b="1" dirty="0">
            <a:solidFill>
              <a:schemeClr val="accent5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0.09133</cdr:x>
      <cdr:y>0.06252</cdr:y>
    </cdr:from>
    <cdr:to>
      <cdr:x>0.96422</cdr:x>
      <cdr:y>0.14228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27163" y="197906"/>
          <a:ext cx="2171124" cy="252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2024 </a:t>
          </a:r>
          <a:r>
            <a:rPr lang="ru-RU" sz="1200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0.33295</cdr:x>
      <cdr:y>0.39516</cdr:y>
    </cdr:from>
    <cdr:to>
      <cdr:x>0.65549</cdr:x>
      <cdr:y>0.53443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828136" y="1250830"/>
          <a:ext cx="802257" cy="4408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411 219 </a:t>
          </a:r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85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0.10928</cdr:x>
      <cdr:y>0.0377</cdr:y>
    </cdr:from>
    <cdr:to>
      <cdr:x>0.4671</cdr:x>
      <cdr:y>0.09981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0759" y="211716"/>
          <a:ext cx="1574219" cy="348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2023 </a:t>
          </a:r>
          <a:r>
            <a:rPr lang="ru-RU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0.18873</cdr:x>
      <cdr:y>0.26776</cdr:y>
    </cdr:from>
    <cdr:to>
      <cdr:x>0.36863</cdr:x>
      <cdr:y>0.36252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830310" y="1503708"/>
          <a:ext cx="791465" cy="5321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436 909 </a:t>
          </a:r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85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0.26127</cdr:x>
      <cdr:y>0.05117</cdr:y>
    </cdr:from>
    <cdr:to>
      <cdr:x>0.97225</cdr:x>
      <cdr:y>0.1411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49863" y="165691"/>
          <a:ext cx="1768408" cy="2911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2024 </a:t>
          </a:r>
          <a:r>
            <a:rPr lang="ru-RU" sz="1200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0.43353</cdr:x>
      <cdr:y>0.46359</cdr:y>
    </cdr:from>
    <cdr:to>
      <cdr:x>0.75607</cdr:x>
      <cdr:y>0.59974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078300" y="1501002"/>
          <a:ext cx="802248" cy="4408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85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451 745 </a:t>
          </a:r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тыс.. рублей</a:t>
          </a:r>
          <a:endParaRPr lang="ru-RU" sz="85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0.06026</cdr:x>
      <cdr:y>0.01073</cdr:y>
    </cdr:from>
    <cdr:to>
      <cdr:x>0.4049</cdr:x>
      <cdr:y>0.10066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030" y="33964"/>
          <a:ext cx="1578650" cy="284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2023 </a:t>
          </a:r>
          <a:r>
            <a:rPr lang="ru-RU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0.15066</cdr:x>
      <cdr:y>0.30778</cdr:y>
    </cdr:from>
    <cdr:to>
      <cdr:x>0.3258</cdr:x>
      <cdr:y>0.45767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90113" y="974240"/>
          <a:ext cx="802257" cy="4744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85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683 845 </a:t>
          </a:r>
          <a:r>
            <a:rPr lang="ru-RU" sz="85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тыс.. рублей</a:t>
          </a:r>
          <a:endParaRPr lang="ru-RU" sz="85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0.09133</cdr:x>
      <cdr:y>0.01363</cdr:y>
    </cdr:from>
    <cdr:to>
      <cdr:x>0.96422</cdr:x>
      <cdr:y>0.10356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27163" y="43140"/>
          <a:ext cx="2171124" cy="284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2024 </a:t>
          </a:r>
          <a:r>
            <a:rPr lang="ru-RU" sz="1200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0.36763</cdr:x>
      <cdr:y>0.29705</cdr:y>
    </cdr:from>
    <cdr:to>
      <cdr:x>0.69017</cdr:x>
      <cdr:y>0.44694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914400" y="940280"/>
          <a:ext cx="802257" cy="4744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700 191 </a:t>
          </a:r>
          <a:r>
            <a:rPr lang="ru-RU" sz="85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тыс.</a:t>
          </a:r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. рублей</a:t>
          </a:r>
          <a:endParaRPr lang="ru-RU" sz="85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0.06026</cdr:x>
      <cdr:y>0.01073</cdr:y>
    </cdr:from>
    <cdr:to>
      <cdr:x>0.4049</cdr:x>
      <cdr:y>0.10066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030" y="33964"/>
          <a:ext cx="1578650" cy="284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2023 </a:t>
          </a:r>
          <a:r>
            <a:rPr lang="ru-RU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0.15066</cdr:x>
      <cdr:y>0.30778</cdr:y>
    </cdr:from>
    <cdr:to>
      <cdr:x>0.3258</cdr:x>
      <cdr:y>0.45767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90113" y="974240"/>
          <a:ext cx="802257" cy="4744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85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683 845 </a:t>
          </a:r>
          <a:r>
            <a:rPr lang="ru-RU" sz="850" b="1" dirty="0" err="1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тыс</a:t>
          </a:r>
          <a:r>
            <a:rPr lang="ru-RU" sz="85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рублей</a:t>
          </a:r>
          <a:endParaRPr lang="ru-RU" sz="85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0.09133</cdr:x>
      <cdr:y>0.01363</cdr:y>
    </cdr:from>
    <cdr:to>
      <cdr:x>0.96422</cdr:x>
      <cdr:y>0.10356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27163" y="43140"/>
          <a:ext cx="2171124" cy="284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2024 </a:t>
          </a:r>
          <a:r>
            <a:rPr lang="ru-RU" sz="1200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0.34717</cdr:x>
      <cdr:y>0.24606</cdr:y>
    </cdr:from>
    <cdr:to>
      <cdr:x>0.65639</cdr:x>
      <cdr:y>0.42932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863502" y="601979"/>
          <a:ext cx="769120" cy="448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850" b="1" dirty="0" smtClean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700 191 </a:t>
          </a:r>
          <a:r>
            <a:rPr lang="ru-RU" sz="850" b="1" dirty="0">
              <a:solidFill>
                <a:sysClr val="window" lastClr="FFFFFF">
                  <a:lumMod val="50000"/>
                </a:sysClr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85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0.16003</cdr:x>
      <cdr:y>0.40723</cdr:y>
    </cdr:from>
    <cdr:to>
      <cdr:x>0.33517</cdr:x>
      <cdr:y>0.59219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33027" y="1197683"/>
          <a:ext cx="802250" cy="5439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85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85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644 427 </a:t>
          </a:r>
          <a:r>
            <a:rPr lang="ru-RU" sz="85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85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400" cy="496888"/>
          </a:xfrm>
          <a:prstGeom prst="rect">
            <a:avLst/>
          </a:prstGeom>
        </p:spPr>
        <p:txBody>
          <a:bodyPr vert="horz" lIns="91397" tIns="45699" rIns="91397" bIns="4569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1" y="0"/>
            <a:ext cx="2946400" cy="496888"/>
          </a:xfrm>
          <a:prstGeom prst="rect">
            <a:avLst/>
          </a:prstGeom>
        </p:spPr>
        <p:txBody>
          <a:bodyPr vert="horz" lIns="91397" tIns="45699" rIns="91397" bIns="45699" rtlCol="0"/>
          <a:lstStyle>
            <a:lvl1pPr algn="r">
              <a:defRPr sz="1200"/>
            </a:lvl1pPr>
          </a:lstStyle>
          <a:p>
            <a:fld id="{9A2D9DAC-41D8-4C46-A8A4-9BA8B57629AB}" type="datetimeFigureOut">
              <a:rPr lang="ru-RU" smtClean="0"/>
              <a:pPr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7" tIns="45699" rIns="91397" bIns="4569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4878"/>
            <a:ext cx="5438775" cy="4467225"/>
          </a:xfrm>
          <a:prstGeom prst="rect">
            <a:avLst/>
          </a:prstGeom>
        </p:spPr>
        <p:txBody>
          <a:bodyPr vert="horz" lIns="91397" tIns="45699" rIns="91397" bIns="4569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166"/>
            <a:ext cx="2946400" cy="496887"/>
          </a:xfrm>
          <a:prstGeom prst="rect">
            <a:avLst/>
          </a:prstGeom>
        </p:spPr>
        <p:txBody>
          <a:bodyPr vert="horz" lIns="91397" tIns="45699" rIns="91397" bIns="4569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1" y="9428166"/>
            <a:ext cx="2946400" cy="496887"/>
          </a:xfrm>
          <a:prstGeom prst="rect">
            <a:avLst/>
          </a:prstGeom>
        </p:spPr>
        <p:txBody>
          <a:bodyPr vert="horz" lIns="91397" tIns="45699" rIns="91397" bIns="45699" rtlCol="0" anchor="b"/>
          <a:lstStyle>
            <a:lvl1pPr algn="r">
              <a:defRPr sz="1200"/>
            </a:lvl1pPr>
          </a:lstStyle>
          <a:p>
            <a:fld id="{F86F3A77-81A0-459D-ADB6-B3B0E1B664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868102"/>
            <a:ext cx="89009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023" y="5099560"/>
            <a:ext cx="9062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отчету об исполнении бюджета Беловского района  Курской области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DB32F3-CAD7-4403-B880-4C9114072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08" y="1238491"/>
            <a:ext cx="7751819" cy="47514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</a:t>
              </a:r>
              <a:endParaRPr kumimoji="0" lang="ru-RU" sz="900" b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Дополнительная информация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-17253" y="282543"/>
            <a:ext cx="4572000" cy="7267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проекта «Народный бюджет» 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Беловском районе</a:t>
            </a: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1" y="1013797"/>
            <a:ext cx="455474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«Народный бюджет»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Беловском  направлен                на определение и реализацию социально значимых проектов                     на территориях муниципального образования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Беловского района с привлечением граждан и организаций к деятельности органов местного самоуправления по решению проблем местного значения                              и осуществляется в соответствии с постановлением Администрации Курской области от 27.09.2016 №</a:t>
            </a:r>
            <a:r>
              <a:rPr lang="ru-RU" sz="5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732-па (с учетом изменений)            «О вопросах реализации проекта «Народный бюджет» в Курской области».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771405"/>
            <a:ext cx="4494362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проекта 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56705"/>
              </p:ext>
            </p:extLst>
          </p:nvPr>
        </p:nvGraphicFramePr>
        <p:xfrm>
          <a:off x="103517" y="3243768"/>
          <a:ext cx="4313209" cy="22018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0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48000" marR="48000" marT="27000" marB="27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48000" marR="48000" marT="27000" marB="27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48000" marR="48000" marT="27000" marB="27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2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 проектов «Народный бюджет»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Беловском районе 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000" marR="48000" marT="27000" marB="270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3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Общая стоимость проектов, тыс.</a:t>
                      </a:r>
                      <a:r>
                        <a:rPr lang="ru-RU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85725" indent="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000" marR="48000" marT="27000" marB="270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17475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14210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50">
                <a:tc>
                  <a:txBody>
                    <a:bodyPr/>
                    <a:lstStyle/>
                    <a:p>
                      <a:pPr marL="85725" indent="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субсидий из областного бюджета, тыс.</a:t>
                      </a:r>
                      <a:r>
                        <a:rPr lang="ru-RU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000" marR="48000" marT="27000" marB="270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10352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8096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02900"/>
                  </a:ext>
                </a:extLst>
              </a:tr>
              <a:tr h="454050">
                <a:tc>
                  <a:txBody>
                    <a:bodyPr/>
                    <a:lstStyle/>
                    <a:p>
                      <a:pPr marL="85725" indent="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районного бюджета и населения, тыс.</a:t>
                      </a:r>
                      <a:r>
                        <a:rPr lang="ru-RU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r>
                        <a:rPr lang="ru-RU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000" marR="48000" marT="27000" marB="270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7123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6113</a:t>
                      </a:r>
                      <a:endParaRPr lang="ru-RU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" name="Двойная стрелка влево/вправо 34"/>
          <p:cNvSpPr>
            <a:spLocks noChangeAspect="1"/>
          </p:cNvSpPr>
          <p:nvPr/>
        </p:nvSpPr>
        <p:spPr>
          <a:xfrm>
            <a:off x="6408521" y="827366"/>
            <a:ext cx="1097284" cy="768520"/>
          </a:xfrm>
          <a:prstGeom prst="leftRightArrow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Текущий </a:t>
            </a:r>
            <a:r>
              <a:rPr lang="ru-RU" sz="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Беловского детсада № 1</a:t>
            </a:r>
            <a:endParaRPr lang="ru-RU" sz="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49638" y="344152"/>
            <a:ext cx="4494362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реализации проекта в 2021-2022 годах</a:t>
            </a:r>
          </a:p>
        </p:txBody>
      </p:sp>
      <p:sp>
        <p:nvSpPr>
          <p:cNvPr id="39" name="Двойная стрелка влево/вправо 38"/>
          <p:cNvSpPr>
            <a:spLocks/>
          </p:cNvSpPr>
          <p:nvPr/>
        </p:nvSpPr>
        <p:spPr>
          <a:xfrm>
            <a:off x="6490254" y="2264496"/>
            <a:ext cx="1018682" cy="629704"/>
          </a:xfrm>
          <a:prstGeom prst="leftRightArrow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дороги </a:t>
            </a:r>
            <a:r>
              <a:rPr lang="ru-RU" sz="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ст.Сосновый</a:t>
            </a:r>
            <a:r>
              <a:rPr lang="ru-RU" sz="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Бор</a:t>
            </a:r>
            <a:endParaRPr lang="ru-RU" sz="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Двойная стрелка влево/вправо 41"/>
          <p:cNvSpPr>
            <a:spLocks/>
          </p:cNvSpPr>
          <p:nvPr/>
        </p:nvSpPr>
        <p:spPr>
          <a:xfrm>
            <a:off x="6411655" y="4164897"/>
            <a:ext cx="1018682" cy="629697"/>
          </a:xfrm>
          <a:prstGeom prst="leftRightArrow">
            <a:avLst>
              <a:gd name="adj1" fmla="val 4366"/>
              <a:gd name="adj2" fmla="val 88934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дорог </a:t>
            </a:r>
            <a:r>
              <a:rPr lang="ru-RU" sz="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с.Пены</a:t>
            </a:r>
            <a:r>
              <a:rPr lang="ru-RU" sz="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F4BA11-885F-E552-0773-B9E1C9C1A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172" y="3840272"/>
            <a:ext cx="1384182" cy="20236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7FA53B-66DE-AB21-0D2F-FF45AB54F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426" y="3840271"/>
            <a:ext cx="1411080" cy="21010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87A853-5896-CCF1-6AD5-932DD8305A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73" y="1969037"/>
            <a:ext cx="1384182" cy="16158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1D16CE-7951-776F-BB76-2B7606A234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99051" y="2071413"/>
            <a:ext cx="1615825" cy="14110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72" y="576593"/>
            <a:ext cx="1506218" cy="1283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8936" y="576594"/>
            <a:ext cx="1403567" cy="13477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Дополнительная информация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0" y="294405"/>
            <a:ext cx="9143999" cy="405984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Дорожный фонд Беловского района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" y="675516"/>
            <a:ext cx="44943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50" b="1" cap="all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Дорожный фонд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часть средств районного бюджета, подлежащая использованию в целях финансового обеспечения дорожной деятельности в отношении автомобильных дорог общего пользования.</a:t>
            </a:r>
          </a:p>
        </p:txBody>
      </p:sp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4043125065"/>
              </p:ext>
            </p:extLst>
          </p:nvPr>
        </p:nvGraphicFramePr>
        <p:xfrm>
          <a:off x="4572000" y="707912"/>
          <a:ext cx="4572000" cy="2173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136166551"/>
              </p:ext>
            </p:extLst>
          </p:nvPr>
        </p:nvGraphicFramePr>
        <p:xfrm>
          <a:off x="474452" y="3245164"/>
          <a:ext cx="4494362" cy="2976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TextBox 1"/>
          <p:cNvSpPr txBox="1"/>
          <p:nvPr/>
        </p:nvSpPr>
        <p:spPr>
          <a:xfrm>
            <a:off x="0" y="1778120"/>
            <a:ext cx="4494362" cy="2480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893079124"/>
              </p:ext>
            </p:extLst>
          </p:nvPr>
        </p:nvGraphicFramePr>
        <p:xfrm>
          <a:off x="636608" y="3352801"/>
          <a:ext cx="4699321" cy="2976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AF5362-32ED-68CC-C4E6-A0594E1C4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7285099" y="6241409"/>
            <a:ext cx="109123" cy="807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807" y="44373"/>
            <a:ext cx="8879626" cy="307777"/>
          </a:xfrm>
          <a:prstGeom prst="rect">
            <a:avLst/>
          </a:prstGeom>
          <a:gradFill>
            <a:gsLst>
              <a:gs pos="0">
                <a:srgbClr val="0080B6">
                  <a:lumMod val="75000"/>
                </a:srgbClr>
              </a:gs>
              <a:gs pos="50000">
                <a:srgbClr val="3AADA5">
                  <a:lumMod val="60000"/>
                  <a:lumOff val="40000"/>
                </a:srgbClr>
              </a:gs>
              <a:gs pos="100000">
                <a:srgbClr val="0080B6">
                  <a:lumMod val="75000"/>
                </a:srgbClr>
              </a:gs>
            </a:gsLst>
            <a:lin ang="2700000" scaled="1"/>
          </a:gradFill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Основные характеристики районного бюджета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81001" y="449036"/>
            <a:ext cx="40300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1D758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Муниципальный долг Беловского района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807" y="865414"/>
            <a:ext cx="4188279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35038"/>
            <a:r>
              <a:rPr lang="ru-RU" sz="950" b="1" dirty="0">
                <a:solidFill>
                  <a:srgbClr val="3AADA5"/>
                </a:solidFill>
                <a:latin typeface="Arial" pitchFamily="34" charset="0"/>
                <a:cs typeface="Arial" pitchFamily="34" charset="0"/>
              </a:rPr>
              <a:t>ГОСУДАРСТВЕННЫЙ ДОЛГ </a:t>
            </a:r>
            <a:r>
              <a:rPr lang="ru-RU" sz="950" b="1" dirty="0">
                <a:solidFill>
                  <a:srgbClr val="0080B6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– это обязательства, возникающие          из государственных заимствований (т.е. кредитов, государственных ценных бумаг), гарантий по обязательствам третьих лиц, другие обязательства, принятые на себя субъектом Российской Федерации.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96022" y="963386"/>
            <a:ext cx="4113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3AADA5"/>
                </a:solidFill>
                <a:latin typeface="Arial" pitchFamily="34" charset="0"/>
                <a:cs typeface="Arial" pitchFamily="34" charset="0"/>
              </a:rPr>
              <a:t>Структура и динамика государственного долга</a:t>
            </a:r>
          </a:p>
          <a:p>
            <a:pPr lvl="0" algn="ctr"/>
            <a:r>
              <a:rPr lang="ru-RU" sz="1200" b="1" dirty="0">
                <a:solidFill>
                  <a:srgbClr val="3AADA5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200" b="1" dirty="0" smtClean="0">
                <a:solidFill>
                  <a:srgbClr val="3AADA5"/>
                </a:solidFill>
                <a:latin typeface="Arial" pitchFamily="34" charset="0"/>
                <a:cs typeface="Arial" pitchFamily="34" charset="0"/>
              </a:rPr>
              <a:t>2023-2024 </a:t>
            </a:r>
            <a:r>
              <a:rPr lang="ru-RU" sz="1200" b="1" dirty="0">
                <a:solidFill>
                  <a:srgbClr val="3AADA5"/>
                </a:solidFill>
                <a:latin typeface="Arial" pitchFamily="34" charset="0"/>
                <a:cs typeface="Arial" pitchFamily="34" charset="0"/>
              </a:rPr>
              <a:t>годах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6958" y="1836965"/>
            <a:ext cx="405765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2563" algn="just"/>
            <a:r>
              <a:rPr lang="ru-RU" sz="950" b="1" dirty="0">
                <a:solidFill>
                  <a:srgbClr val="0080B6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По итогам исполнения областного бюджета за </a:t>
            </a:r>
            <a:r>
              <a:rPr lang="ru-RU" sz="950" b="1" dirty="0" smtClean="0">
                <a:solidFill>
                  <a:srgbClr val="0080B6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sz="950" b="1" dirty="0">
                <a:solidFill>
                  <a:srgbClr val="0080B6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год ограничения по уровню дефицита и параметров предельного объема государственного долга, установленные бюджетным законодательством Российской Федерации и законодательством Курской области, соблюдены в полном объеме.</a:t>
            </a:r>
            <a:endParaRPr lang="ru-RU" sz="950" dirty="0">
              <a:solidFill>
                <a:srgbClr val="0080B6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/>
          </p:nvPr>
        </p:nvGraphicFramePr>
        <p:xfrm>
          <a:off x="4340953" y="1517987"/>
          <a:ext cx="4494362" cy="2576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418472" y="4318907"/>
          <a:ext cx="4525058" cy="1154952"/>
        </p:xfrm>
        <a:graphic>
          <a:graphicData uri="http://schemas.openxmlformats.org/drawingml/2006/table">
            <a:tbl>
              <a:tblPr/>
              <a:tblGrid>
                <a:gridCol w="3071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831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рублей</a:t>
                      </a:r>
                    </a:p>
                  </a:txBody>
                  <a:tcPr marL="72000" marR="72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4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AADA5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/>
                        <a:t>2023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AADA5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/>
                        <a:t>2024год</a:t>
                      </a:r>
                      <a:endParaRPr lang="ru-RU" sz="1000" dirty="0"/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AADA5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7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обслуживание государственного долга</a:t>
                      </a:r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B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9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общих расходах, %</a:t>
                      </a:r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1" name="Группа 11"/>
          <p:cNvGrpSpPr/>
          <p:nvPr/>
        </p:nvGrpSpPr>
        <p:grpSpPr>
          <a:xfrm>
            <a:off x="0" y="6443931"/>
            <a:ext cx="9144000" cy="414068"/>
            <a:chOff x="0" y="6443932"/>
            <a:chExt cx="9144000" cy="414068"/>
          </a:xfrm>
        </p:grpSpPr>
        <p:sp>
          <p:nvSpPr>
            <p:cNvPr id="12" name="Заголовок 1"/>
            <p:cNvSpPr txBox="1">
              <a:spLocks/>
            </p:cNvSpPr>
            <p:nvPr/>
          </p:nvSpPr>
          <p:spPr>
            <a:xfrm>
              <a:off x="388188" y="6504316"/>
              <a:ext cx="4210050" cy="353683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80B6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Отчет об исполнении бюджета Беловского района за </a:t>
              </a:r>
              <a:r>
                <a:rPr kumimoji="0" lang="ru-RU" sz="105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80B6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2024 </a:t>
              </a:r>
              <a:r>
                <a:rPr kumimoji="0" lang="ru-RU" sz="105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80B6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rPr>
                <a:t>год</a:t>
              </a:r>
              <a:endParaRPr kumimoji="0" lang="ru-RU" sz="1050" b="0" i="1" u="none" strike="noStrike" kern="1200" cap="none" spc="0" normalizeH="0" baseline="0" noProof="0" dirty="0">
                <a:ln>
                  <a:noFill/>
                </a:ln>
                <a:solidFill>
                  <a:srgbClr val="0080B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noFill/>
            <a:ln w="19050" cap="flat" cmpd="sng" algn="ctr">
              <a:solidFill>
                <a:srgbClr val="3AADA5"/>
              </a:solidFill>
              <a:prstDash val="solid"/>
            </a:ln>
            <a:effectLst/>
          </p:spPr>
        </p:cxnSp>
        <p:sp>
          <p:nvSpPr>
            <p:cNvPr id="14" name="Прямоугольник 13"/>
            <p:cNvSpPr>
              <a:spLocks noChangeAspect="1"/>
            </p:cNvSpPr>
            <p:nvPr/>
          </p:nvSpPr>
          <p:spPr>
            <a:xfrm>
              <a:off x="8784000" y="6443932"/>
              <a:ext cx="360000" cy="41406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80B6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13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80B6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606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12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Дополнительная информация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0" y="291171"/>
            <a:ext cx="4572000" cy="9682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Рейтинг Беловского района Курской области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качеству управления 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региональными финансами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572000" y="279669"/>
            <a:ext cx="4572000" cy="7479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Рейтинг Беловского района Курской области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уровню открытости бюджетных данных 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488329"/>
              </p:ext>
            </p:extLst>
          </p:nvPr>
        </p:nvGraphicFramePr>
        <p:xfrm>
          <a:off x="208342" y="1420601"/>
          <a:ext cx="4571505" cy="27849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9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1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5266">
                <a:tc gridSpan="3">
                  <a:txBody>
                    <a:bodyPr/>
                    <a:lstStyle/>
                    <a:p>
                      <a:pPr lvl="0" algn="ctr" defTabSz="108267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u="sng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000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000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000" b="1" u="sng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lvl="0" algn="ctr" defTabSz="1082675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  <a:r>
                        <a:rPr lang="ru-RU" sz="1000" b="1" u="sng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надлежащим</a:t>
                      </a:r>
                      <a:r>
                        <a:rPr lang="ru-RU" sz="1000" b="1" u="sng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u="sng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качеством</a:t>
                      </a:r>
                      <a:r>
                        <a:rPr lang="ru-RU" sz="1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управления муниципальными финансами</a:t>
                      </a:r>
                    </a:p>
                  </a:txBody>
                  <a:tcPr marL="72000" marR="36000" marT="45719" marB="4571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36000" marT="45719" marB="45719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36000" marT="45719" marB="45719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Фатежский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Солнцевский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Пристенский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Дмитриевский 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Рыльский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БЕЛОВСКИЙ 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750355"/>
                  </a:ext>
                </a:extLst>
              </a:tr>
              <a:tr h="26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Октябрьский 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Горшеченский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Большесолдатский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effectLst/>
                          <a:latin typeface="Times New Roman" panose="02020603050405020304" pitchFamily="18" charset="0"/>
                        </a:rPr>
                        <a:t>Касторенский 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Золотухинский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Советский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07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Курский 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Конышевский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Медвенский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Поныровский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effectLst/>
                          <a:latin typeface="Times New Roman" panose="02020603050405020304" pitchFamily="18" charset="0"/>
                        </a:rPr>
                        <a:t>Черемисиновский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Тимский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Обоянский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Железногорский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effectLst/>
                          <a:latin typeface="Times New Roman" panose="02020603050405020304" pitchFamily="18" charset="0"/>
                        </a:rPr>
                        <a:t>Мантуровский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Лента лицом вверх 15"/>
          <p:cNvSpPr>
            <a:spLocks noChangeAspect="1"/>
          </p:cNvSpPr>
          <p:nvPr/>
        </p:nvSpPr>
        <p:spPr bwMode="auto">
          <a:xfrm>
            <a:off x="846202" y="4703471"/>
            <a:ext cx="2448272" cy="288032"/>
          </a:xfrm>
          <a:prstGeom prst="ribbon2">
            <a:avLst>
              <a:gd name="adj1" fmla="val 33333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algn="ctr" defTabSz="1082675">
              <a:defRPr/>
            </a:pPr>
            <a:r>
              <a:rPr lang="ru-RU" sz="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Итого 18 районов</a:t>
            </a:r>
          </a:p>
        </p:txBody>
      </p:sp>
      <p:sp>
        <p:nvSpPr>
          <p:cNvPr id="22" name="Содержимое 2"/>
          <p:cNvSpPr>
            <a:spLocks noGrp="1"/>
          </p:cNvSpPr>
          <p:nvPr>
            <p:ph idx="1"/>
          </p:nvPr>
        </p:nvSpPr>
        <p:spPr>
          <a:xfrm>
            <a:off x="103516" y="4693448"/>
            <a:ext cx="3933645" cy="620424"/>
          </a:xfrm>
        </p:spPr>
        <p:txBody>
          <a:bodyPr>
            <a:normAutofit/>
          </a:bodyPr>
          <a:lstStyle/>
          <a:p>
            <a:pPr marL="0" indent="180975" algn="just">
              <a:buNone/>
            </a:pPr>
            <a:endParaRPr lang="ru-RU" sz="1050" baseline="30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29383"/>
              </p:ext>
            </p:extLst>
          </p:nvPr>
        </p:nvGraphicFramePr>
        <p:xfrm>
          <a:off x="4855922" y="1183005"/>
          <a:ext cx="4004155" cy="40033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1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9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24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2643">
                <a:tc rowSpan="2">
                  <a:txBody>
                    <a:bodyPr/>
                    <a:lstStyle/>
                    <a:p>
                      <a:pPr algn="ctr"/>
                      <a:r>
                        <a:rPr lang="ru-RU" sz="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субъекта Российской</a:t>
                      </a:r>
                      <a:r>
                        <a:rPr lang="ru-RU" sz="900" b="1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Федерации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</a:t>
                      </a:r>
                    </a:p>
                    <a:p>
                      <a:pPr algn="ctr"/>
                      <a:r>
                        <a:rPr lang="ru-RU" sz="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баллов</a:t>
                      </a:r>
                      <a:r>
                        <a:rPr lang="ru-RU" sz="900" b="1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в рейтинге</a:t>
                      </a:r>
                      <a:endParaRPr lang="ru-RU" sz="900" b="1" baseline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Максимальное количество баллов </a:t>
                      </a:r>
                      <a:endParaRPr lang="ru-RU" sz="900" b="0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0" i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0" i="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1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Беловский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Большесолдатский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9-12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Глушковский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30-31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Горшеченский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22-24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Дмитриевский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22-24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Железногорский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13-21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51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Золотухинский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30-31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Касторенский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Конышевский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22-24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Кореневский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13-21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Курский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13-21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Курчатовский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Льговский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13-21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71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Мантуровский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Медвенский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9-12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Обоянский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Октябрьский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13-21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17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Поныровский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район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13-21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453247" y="5666289"/>
            <a:ext cx="46907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75" algn="just"/>
            <a:r>
              <a:rPr lang="ru-RU" sz="105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5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05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 Беловский район Курской области находился в числе районов с высоким уровнем открытости бюджетных данных.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13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Дополнительная информация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0" y="282544"/>
            <a:ext cx="4572000" cy="588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 бюджете 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социальных сетях</a:t>
            </a: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572000" y="296923"/>
            <a:ext cx="4572000" cy="591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Контактная информация </a:t>
            </a:r>
            <a:b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взаимодействия с гражданами</a:t>
            </a: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8" name="Рисунок 27" descr="1024px-VK.com-logo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022" y="4596125"/>
            <a:ext cx="965155" cy="965155"/>
          </a:xfrm>
          <a:prstGeom prst="rect">
            <a:avLst/>
          </a:prstGeom>
        </p:spPr>
      </p:pic>
      <p:sp>
        <p:nvSpPr>
          <p:cNvPr id="33" name="Содержимое 2"/>
          <p:cNvSpPr>
            <a:spLocks noGrp="1"/>
          </p:cNvSpPr>
          <p:nvPr>
            <p:ph idx="1"/>
          </p:nvPr>
        </p:nvSpPr>
        <p:spPr>
          <a:xfrm>
            <a:off x="4604349" y="1173193"/>
            <a:ext cx="4539651" cy="530470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307910, Курская область </a:t>
            </a:r>
            <a:r>
              <a:rPr lang="ru-RU" sz="11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сл.Белая</a:t>
            </a: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Советская </a:t>
            </a:r>
            <a:r>
              <a:rPr lang="ru-RU" sz="11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площать</a:t>
            </a: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Беловского района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тел.: </a:t>
            </a: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(47149)2-15- 35   </a:t>
            </a:r>
            <a:r>
              <a:rPr lang="ru-RU" sz="11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Эл. почта: belay_46@mail.ru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ru-RU" sz="1100" b="1" u="sng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ru-RU" sz="1100" b="1" cap="all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  работы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понедельник – пятница: с 9:00 до 18:00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суббота, воскресенье – 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выходные дни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endParaRPr lang="ru-RU" sz="11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93875" indent="0" defTabSz="879475">
              <a:lnSpc>
                <a:spcPct val="80000"/>
              </a:lnSpc>
              <a:buNone/>
              <a:defRPr/>
            </a:pPr>
            <a:endParaRPr lang="ru-RU" sz="1100" b="1" u="sng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93875" indent="0" defTabSz="879475">
              <a:lnSpc>
                <a:spcPct val="80000"/>
              </a:lnSpc>
              <a:buNone/>
              <a:defRPr/>
            </a:pPr>
            <a:endParaRPr lang="ru-RU" sz="1100" b="1" u="sng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93875" indent="0" defTabSz="879475">
              <a:lnSpc>
                <a:spcPct val="80000"/>
              </a:lnSpc>
              <a:buNone/>
              <a:defRPr/>
            </a:pPr>
            <a:endParaRPr lang="ru-RU" sz="1100" b="1" u="sng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527175" indent="0" defTabSz="879475">
              <a:lnSpc>
                <a:spcPct val="80000"/>
              </a:lnSpc>
              <a:buNone/>
              <a:defRPr/>
            </a:pPr>
            <a:r>
              <a:rPr lang="ru-RU" sz="1100" b="1" cap="all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  личного приема граждан </a:t>
            </a:r>
          </a:p>
          <a:p>
            <a:pPr marL="1527175" indent="0" defTabSz="879475">
              <a:lnSpc>
                <a:spcPct val="80000"/>
              </a:lnSpc>
              <a:buNone/>
              <a:defRPr/>
            </a:pPr>
            <a:r>
              <a:rPr lang="ru-RU" sz="1100" b="1" cap="all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должностными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1527175" indent="0" defTabSz="879475"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ежедневно с 9:00 до 12:00 </a:t>
            </a:r>
          </a:p>
          <a:p>
            <a:pPr marL="1527175" indent="0" defTabSz="879475"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(кроме субботы, воскресенья и </a:t>
            </a:r>
          </a:p>
          <a:p>
            <a:pPr marL="1527175" indent="0" defTabSz="879475">
              <a:lnSpc>
                <a:spcPct val="80000"/>
              </a:lnSpc>
              <a:buNone/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праздничных дней)</a:t>
            </a:r>
          </a:p>
          <a:p>
            <a:pPr>
              <a:buNone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1" descr="F:\Obmen\Безуглова\прием\7193e4d62039cea30068fad2835ce1db.jpg"/>
          <p:cNvPicPr>
            <a:picLocks noChangeAspect="1" noChangeArrowheads="1"/>
          </p:cNvPicPr>
          <p:nvPr/>
        </p:nvPicPr>
        <p:blipFill>
          <a:blip r:embed="rId3" cstate="print"/>
          <a:srcRect t="2401" r="1826" b="1110"/>
          <a:stretch>
            <a:fillRect/>
          </a:stretch>
        </p:blipFill>
        <p:spPr bwMode="auto">
          <a:xfrm>
            <a:off x="4677740" y="3662624"/>
            <a:ext cx="1507020" cy="1110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6B2D78-3766-40BD-9EA8-D77172A4B70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16690" y="871269"/>
            <a:ext cx="3634450" cy="3269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5477" y="4414057"/>
            <a:ext cx="1687185" cy="12219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5242"/>
            <a:ext cx="9144000" cy="373062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66227224"/>
              </p:ext>
            </p:extLst>
          </p:nvPr>
        </p:nvGraphicFramePr>
        <p:xfrm>
          <a:off x="156950" y="647700"/>
          <a:ext cx="8843117" cy="432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83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ru-RU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ВВОДНАЯ ЧАСТЬ…………………………………………………………………………………………………………………………………</a:t>
                      </a:r>
                      <a:r>
                        <a:rPr lang="ru-RU" sz="1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……...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вопросы о бюджете.……………………………………………………………..…………………………………………………………….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b="0" cap="none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Административно-территориальное устройство  Беловского района Курской области………………………………………………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just"/>
                      <a:r>
                        <a:rPr lang="ru-RU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ХАРАКТЕРИСТИКИ БЮДЖЕТА Беловского района…………………………………………………………………………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параметры районного бюджета</a:t>
                      </a:r>
                      <a:r>
                        <a:rPr lang="ru-RU" sz="1100" b="0" u="none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………………………………………………………………………………………………………….......</a:t>
                      </a:r>
                      <a:endParaRPr lang="ru-RU" sz="11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Структура налоговых и неналоговых доходов районного бюджета в </a:t>
                      </a:r>
                      <a:r>
                        <a:rPr lang="ru-RU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году……………………………………………………………..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Структура безвозмездных</a:t>
                      </a:r>
                      <a:r>
                        <a:rPr lang="ru-RU" sz="11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поступлений из областного бюджета в </a:t>
                      </a:r>
                      <a:r>
                        <a:rPr lang="ru-RU" sz="11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……………………………………………………………...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районного бюджета в </a:t>
                      </a:r>
                      <a:r>
                        <a:rPr lang="ru-RU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году………………………………………………………………………………………….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национальных проектов……………………………………………………………………………………………………………………..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муниципальных программ………………………………………………………………………………………………………………….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9685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Финансирование муниципальных программ….………………………………………………..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9685">
                <a:tc>
                  <a:txBody>
                    <a:bodyPr/>
                    <a:lstStyle/>
                    <a:p>
                      <a:pPr marL="88900" indent="0" algn="just"/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5475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Оказание финансовой помощи  бюджетам поселений……………………………………………………………………………………………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ДОПОЛНИТЕЛЬНАЯ ИНФОРМАЦИЯ……………………………………………………………………………………………………………….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проекта «Народный бюджет» в Беловском районе………………………………………………………………………………………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Дорожный фонд Беловского района………………………………………………………………………………………………………………….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000" marR="48000" marT="13500" marB="13500" anchor="b"/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indent="0" algn="just"/>
                      <a:r>
                        <a:rPr lang="ru-RU" sz="1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Рейтинг </a:t>
                      </a:r>
                      <a:r>
                        <a:rPr lang="ru-RU" sz="11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Беловского района п</a:t>
                      </a:r>
                      <a:r>
                        <a:rPr lang="ru-RU" sz="1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качеству управления региональными финансами..</a:t>
                      </a:r>
                      <a:r>
                        <a:rPr lang="ru-RU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……………………………………………………………….</a:t>
                      </a:r>
                    </a:p>
                  </a:txBody>
                  <a:tcPr marL="48000" marR="48000" marT="13500" marB="135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indent="0" algn="just"/>
                      <a:r>
                        <a:rPr lang="ru-RU" sz="1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Рейтинг </a:t>
                      </a:r>
                      <a:r>
                        <a:rPr lang="ru-RU" sz="11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Беловского района </a:t>
                      </a:r>
                      <a:r>
                        <a:rPr lang="ru-RU" sz="1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 уровню открытости бюджетных данных …………………………………………………………………….</a:t>
                      </a:r>
                    </a:p>
                  </a:txBody>
                  <a:tcPr marL="48000" marR="48000" marT="13500" marB="135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indent="0" algn="just"/>
                      <a:r>
                        <a:rPr lang="ru-RU" sz="11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Информация о бюджете в социальных сетях……………………………………..………………………………………………………………….......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для взаимодействия с гражданами..………………………………………………………………………………………….</a:t>
                      </a:r>
                    </a:p>
                  </a:txBody>
                  <a:tcPr marL="46800" marR="46800" marT="14400" marB="1440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00" marR="46800" marT="14400" marB="1440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3298"/>
            <a:ext cx="9144000" cy="465827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вопросы о бюджете</a:t>
            </a:r>
          </a:p>
        </p:txBody>
      </p:sp>
      <p:grpSp>
        <p:nvGrpSpPr>
          <p:cNvPr id="6" name="Группа 11"/>
          <p:cNvGrpSpPr/>
          <p:nvPr/>
        </p:nvGrpSpPr>
        <p:grpSpPr>
          <a:xfrm>
            <a:off x="-1" y="6453336"/>
            <a:ext cx="9144001" cy="404664"/>
            <a:chOff x="-1" y="6453336"/>
            <a:chExt cx="9144001" cy="404664"/>
          </a:xfrm>
        </p:grpSpPr>
        <p:sp>
          <p:nvSpPr>
            <p:cNvPr id="5" name="Заголовок 1"/>
            <p:cNvSpPr txBox="1">
              <a:spLocks/>
            </p:cNvSpPr>
            <p:nvPr/>
          </p:nvSpPr>
          <p:spPr>
            <a:xfrm>
              <a:off x="-1" y="6453336"/>
              <a:ext cx="4571999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 Беловского района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</p:grp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776378"/>
            <a:ext cx="4581525" cy="53497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бюджет?</a:t>
            </a:r>
          </a:p>
          <a:p>
            <a:pPr marL="0" indent="0" algn="just">
              <a:buNone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форма образования и расходования денежных средств, предназначенных для финансового обеспечения задач          и функций государства и местного самоуправления, или проще говоря – это план доходов и расходов на определенный период.</a:t>
            </a:r>
          </a:p>
          <a:p>
            <a:pPr>
              <a:buNone/>
            </a:pP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depositphotos_10666477-stock-photo-color-purse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6" y="2231064"/>
            <a:ext cx="1462001" cy="146304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1999" y="1027167"/>
            <a:ext cx="457200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36382">
              <a:defRPr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средства. </a:t>
            </a:r>
          </a:p>
          <a:p>
            <a:pPr algn="just" defTabSz="936382">
              <a:defRPr/>
            </a:pP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36382">
              <a:buFont typeface="Wingdings" pitchFamily="2" charset="2"/>
              <a:buChar char="ü"/>
              <a:defRPr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Расходная часть бюджета формируется исходя из принципа обеспечения всех социальных обязательств и поддержки муниципальных образований области.</a:t>
            </a:r>
          </a:p>
          <a:p>
            <a:pPr algn="just" defTabSz="936382">
              <a:buFont typeface="Wingdings" pitchFamily="2" charset="2"/>
              <a:buChar char="ü"/>
              <a:defRPr/>
            </a:pP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36382">
              <a:buFont typeface="Wingdings" pitchFamily="2" charset="2"/>
              <a:buChar char="ü"/>
              <a:defRPr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Расходы областного бюджета планируются по ведомственной структуре, т.е. по органам власти, а также в разрезе муниципальных программ Беловского района Курской области.</a:t>
            </a:r>
            <a:endParaRPr lang="ru-RU" sz="11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74142" y="2834655"/>
            <a:ext cx="907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4016128"/>
            <a:ext cx="45815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«доходы» и «расходы»?</a:t>
            </a:r>
          </a:p>
          <a:p>
            <a:pPr algn="just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поступающие в бюджет денежные средства.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НАЛОГОВЫЕ ДОХОДЫ – поступления от уплаты налогов, предусмотренных Налоговым кодексом РФ (налоги на прибыль, налоги на имущество и др.).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НЕНАЛОГОВЫЕ ДОХОДЫ – платежи в виде штрафов, санкций за нарушение законодательства, платежи за пользование имуществом государства, средства самообложения граждан.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БЕЗВОЗМЕЗДНЫЕ ПОСТУПЛЕНИЯ – средства,  поступающие из других бюджетов бюджетной системы РФ, а также безвозмездные перечисления от физических и юридических лиц. </a:t>
            </a:r>
            <a:endParaRPr lang="ru-RU" sz="11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4" descr="https://fs00.infourok.ru/images/doc/275/280405/640/img10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98668" y="4285884"/>
            <a:ext cx="2275840" cy="170688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Вводная часть</a:t>
            </a:r>
          </a:p>
        </p:txBody>
      </p:sp>
      <p:sp>
        <p:nvSpPr>
          <p:cNvPr id="27" name="AutoShape 10"/>
          <p:cNvSpPr>
            <a:spLocks noChangeAspect="1" noChangeArrowheads="1"/>
          </p:cNvSpPr>
          <p:nvPr/>
        </p:nvSpPr>
        <p:spPr bwMode="auto">
          <a:xfrm>
            <a:off x="771556" y="2677697"/>
            <a:ext cx="778292" cy="575952"/>
          </a:xfrm>
          <a:prstGeom prst="notchedRightArrow">
            <a:avLst>
              <a:gd name="adj1" fmla="val 50000"/>
              <a:gd name="adj2" fmla="val 40909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28" name="AutoShape 10"/>
          <p:cNvSpPr>
            <a:spLocks noChangeAspect="1" noChangeArrowheads="1"/>
          </p:cNvSpPr>
          <p:nvPr/>
        </p:nvSpPr>
        <p:spPr bwMode="auto">
          <a:xfrm rot="20438152">
            <a:off x="2719048" y="2738834"/>
            <a:ext cx="778292" cy="575952"/>
          </a:xfrm>
          <a:prstGeom prst="notchedRightArrow">
            <a:avLst>
              <a:gd name="adj1" fmla="val 50000"/>
              <a:gd name="adj2" fmla="val 40909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2804803"/>
            <a:ext cx="923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cap="all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72913" y="2781299"/>
            <a:ext cx="994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cap="all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81524" y="2835028"/>
            <a:ext cx="4562476" cy="1069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бывает бюджет?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Дефицитный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расходы превышают доходы.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Профицитный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доходы превышают расходы.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Сбалансированный</a:t>
            </a:r>
            <a:r>
              <a:rPr lang="ru-RU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расходы равны доходам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32913"/>
            <a:ext cx="4562474" cy="819823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Административно-территориальное устройство Беловского района Курской области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1"/>
            <a:ext cx="4581525" cy="972108"/>
          </a:xfrm>
        </p:spPr>
        <p:txBody>
          <a:bodyPr>
            <a:normAutofit/>
          </a:bodyPr>
          <a:lstStyle/>
          <a:p>
            <a:pPr marL="0" indent="12700">
              <a:buNone/>
            </a:pPr>
            <a:r>
              <a:rPr lang="ru-RU" sz="1400" b="1" baseline="30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Беловский район расположен в южной части  Курской области, в 115 км от областного центра. Протяженность района с севера на юг 40 км, с запада на восток – 38 км. Район граничит с </a:t>
            </a:r>
            <a:r>
              <a:rPr lang="ru-RU" sz="1400" b="1" baseline="300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Суджанским</a:t>
            </a:r>
            <a:r>
              <a:rPr lang="ru-RU" sz="1400" b="1" baseline="30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baseline="300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Большесолдатским</a:t>
            </a:r>
            <a:r>
              <a:rPr lang="ru-RU" sz="1400" b="1" baseline="30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baseline="300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Обоянским</a:t>
            </a:r>
            <a:r>
              <a:rPr lang="ru-RU" sz="1400" b="1" baseline="30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районами, а также с Белгородской областью и Украиной. Общая площадь района – 0,95 </a:t>
            </a:r>
            <a:r>
              <a:rPr lang="ru-RU" sz="1400" b="1" baseline="300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тыс.кв.км</a:t>
            </a:r>
            <a:r>
              <a:rPr lang="ru-RU" sz="1400" b="1" baseline="30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(3,2% территории Курской области).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581525" y="2209799"/>
            <a:ext cx="4448175" cy="4181475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/>
          <a:p>
            <a:pPr marL="0" marR="0" lvl="0" indent="12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1" i="0" u="sng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состав района входят:</a:t>
            </a:r>
          </a:p>
          <a:p>
            <a:pPr marL="0" marR="0" lvl="0" indent="12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14 сельских поселений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Беловский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Беличанский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Бобравский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Вишневский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Гирьянский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Долгобудский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Ильковский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Коммунаровский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Кондратовский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Корочанский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Малосолдатский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Песчанский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R="0" lvl="0" indent="857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Щеголянский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</a:t>
            </a:r>
          </a:p>
          <a:p>
            <a:pPr marL="0" marR="0" lvl="0" indent="12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100" b="1" i="0" u="none" strike="noStrike" kern="1200" cap="none" spc="0" normalizeH="0" baseline="3000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780344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 Беловского района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Вводная часть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0F12F1-6CB2-4B42-883F-A7548E09A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29" y="2843863"/>
            <a:ext cx="3239218" cy="26760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ECBA2A-BB2C-4128-87E4-1FE15CA6C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686" y="852636"/>
            <a:ext cx="8286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76226"/>
            <a:ext cx="4562474" cy="500151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районного бюджета </a:t>
            </a: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7273741"/>
              </p:ext>
            </p:extLst>
          </p:nvPr>
        </p:nvGraphicFramePr>
        <p:xfrm>
          <a:off x="101600" y="621642"/>
          <a:ext cx="4478866" cy="23537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9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87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4724">
                <a:tc>
                  <a:txBody>
                    <a:bodyPr/>
                    <a:lstStyle/>
                    <a:p>
                      <a:pPr algn="l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</a:p>
                  </a:txBody>
                  <a:tcPr marL="10800" marR="9525" marT="9525" marB="0" anchor="b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6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108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(план)</a:t>
                      </a:r>
                    </a:p>
                  </a:txBody>
                  <a:tcPr marL="108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108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2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бюджета , всего</a:t>
                      </a:r>
                    </a:p>
                  </a:txBody>
                  <a:tcPr marL="360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679568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815877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862964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05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360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6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</a:p>
                  </a:txBody>
                  <a:tcPr marL="360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242659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362088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411219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8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360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436909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453789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451745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2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</a:txBody>
                  <a:tcPr marL="360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683845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879271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700191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2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 (профицит)</a:t>
                      </a:r>
                    </a:p>
                  </a:txBody>
                  <a:tcPr marL="360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-4277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-65140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162772</a:t>
                      </a:r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4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340506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 Беловского района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районного бюджета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4572000" y="282543"/>
            <a:ext cx="4572000" cy="657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Структура безвозмездных поступлений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из областного бюджета в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2023-2024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годах</a:t>
            </a:r>
            <a:endParaRPr kumimoji="0" lang="ru-RU" sz="1400" b="1" i="0" u="none" strike="noStrike" kern="1200" cap="none" spc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-68112" y="2928845"/>
            <a:ext cx="4562474" cy="6700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Структура налоговых и неналоговых доходов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районного бюджета в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2023-2024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годах </a:t>
            </a: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1089456544"/>
              </p:ext>
            </p:extLst>
          </p:nvPr>
        </p:nvGraphicFramePr>
        <p:xfrm>
          <a:off x="15496" y="3474390"/>
          <a:ext cx="4478866" cy="2960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315066552"/>
              </p:ext>
            </p:extLst>
          </p:nvPr>
        </p:nvGraphicFramePr>
        <p:xfrm>
          <a:off x="2093344" y="3258453"/>
          <a:ext cx="2487282" cy="3165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1504132194"/>
              </p:ext>
            </p:extLst>
          </p:nvPr>
        </p:nvGraphicFramePr>
        <p:xfrm>
          <a:off x="4744529" y="785003"/>
          <a:ext cx="4399471" cy="5615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664269338"/>
              </p:ext>
            </p:extLst>
          </p:nvPr>
        </p:nvGraphicFramePr>
        <p:xfrm>
          <a:off x="6544574" y="836764"/>
          <a:ext cx="2487282" cy="3237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 Беловского района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районного бюджета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>
          <a:xfrm>
            <a:off x="0" y="290601"/>
            <a:ext cx="4562474" cy="528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Структура расходов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районного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бюджета в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2023-2024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годах </a:t>
            </a: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504027213"/>
              </p:ext>
            </p:extLst>
          </p:nvPr>
        </p:nvGraphicFramePr>
        <p:xfrm>
          <a:off x="0" y="923573"/>
          <a:ext cx="4580626" cy="2941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574385275"/>
              </p:ext>
            </p:extLst>
          </p:nvPr>
        </p:nvGraphicFramePr>
        <p:xfrm>
          <a:off x="2093344" y="912069"/>
          <a:ext cx="2487282" cy="3165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1"/>
          <p:cNvSpPr txBox="1"/>
          <p:nvPr/>
        </p:nvSpPr>
        <p:spPr>
          <a:xfrm>
            <a:off x="1462170" y="828141"/>
            <a:ext cx="1578650" cy="2846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разрезе отраслей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0" y="3516709"/>
            <a:ext cx="4563374" cy="2846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разрезе государственных программ и непрограммных направлений деятельности</a:t>
            </a: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538920637"/>
              </p:ext>
            </p:extLst>
          </p:nvPr>
        </p:nvGraphicFramePr>
        <p:xfrm>
          <a:off x="0" y="4051501"/>
          <a:ext cx="4580626" cy="2217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4065821869"/>
              </p:ext>
            </p:extLst>
          </p:nvPr>
        </p:nvGraphicFramePr>
        <p:xfrm>
          <a:off x="2093344" y="4051500"/>
          <a:ext cx="2487282" cy="2446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0758134"/>
              </p:ext>
            </p:extLst>
          </p:nvPr>
        </p:nvGraphicFramePr>
        <p:xfrm>
          <a:off x="4773336" y="2046913"/>
          <a:ext cx="4127382" cy="29950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2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5284">
                <a:tc>
                  <a:txBody>
                    <a:bodyPr/>
                    <a:lstStyle/>
                    <a:p>
                      <a:pPr algn="l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06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национального проекта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«Современная школа»</a:t>
                      </a:r>
                    </a:p>
                  </a:txBody>
                  <a:tcPr marL="720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17438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17438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8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"Успех каждого ребенка" </a:t>
                      </a:r>
                    </a:p>
                    <a:p>
                      <a:pPr algn="l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1577,6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1577,5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8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71450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"Региональный проект "Цифровая образовательная среда"</a:t>
                      </a:r>
                    </a:p>
                    <a:p>
                      <a:pPr algn="l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4267,2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4267,2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234">
                <a:tc>
                  <a:txBody>
                    <a:bodyPr/>
                    <a:lstStyle/>
                    <a:p>
                      <a:pPr algn="l" fontAlgn="t"/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«Чистая вода" </a:t>
                      </a:r>
                    </a:p>
                    <a:p>
                      <a:pPr algn="l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140402"/>
                  </a:ext>
                </a:extLst>
              </a:tr>
              <a:tr h="192234">
                <a:tc>
                  <a:txBody>
                    <a:bodyPr/>
                    <a:lstStyle/>
                    <a:p>
                      <a:pPr algn="l" fontAlgn="t"/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« Патриотическое воспитание граждан" </a:t>
                      </a:r>
                    </a:p>
                    <a:p>
                      <a:pPr algn="l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2364,3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2364,3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415941"/>
                  </a:ext>
                </a:extLst>
              </a:tr>
              <a:tr h="192234">
                <a:tc>
                  <a:txBody>
                    <a:bodyPr/>
                    <a:lstStyle/>
                    <a:p>
                      <a:pPr algn="l" fontAlgn="t"/>
                      <a:endParaRPr lang="ru-RU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72000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25647,1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25647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8" name="Заголовок 1"/>
          <p:cNvSpPr txBox="1">
            <a:spLocks/>
          </p:cNvSpPr>
          <p:nvPr/>
        </p:nvSpPr>
        <p:spPr>
          <a:xfrm>
            <a:off x="4581526" y="290603"/>
            <a:ext cx="4562474" cy="365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Реализация национальных проектов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7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 районного бюджета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338236585"/>
              </p:ext>
            </p:extLst>
          </p:nvPr>
        </p:nvGraphicFramePr>
        <p:xfrm>
          <a:off x="-52190" y="892067"/>
          <a:ext cx="8964695" cy="482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TextBox 1"/>
          <p:cNvSpPr txBox="1"/>
          <p:nvPr/>
        </p:nvSpPr>
        <p:spPr>
          <a:xfrm>
            <a:off x="0" y="3689235"/>
            <a:ext cx="4563374" cy="2846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606128052"/>
              </p:ext>
            </p:extLst>
          </p:nvPr>
        </p:nvGraphicFramePr>
        <p:xfrm>
          <a:off x="8626" y="3971025"/>
          <a:ext cx="4580626" cy="199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Заголовок 1"/>
          <p:cNvSpPr txBox="1">
            <a:spLocks/>
          </p:cNvSpPr>
          <p:nvPr/>
        </p:nvSpPr>
        <p:spPr>
          <a:xfrm>
            <a:off x="0" y="290603"/>
            <a:ext cx="9144000" cy="399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Реализация  муниципальных п</a:t>
            </a:r>
            <a:r>
              <a:rPr kumimoji="0" lang="ru-RU" sz="14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рограмм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826295" y="700204"/>
            <a:ext cx="2576189" cy="2644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 районного бюджета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-17253" y="273917"/>
            <a:ext cx="9161253" cy="649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Финансирование муниципальных программ Беловского района Курской области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2023-2024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годах</a:t>
            </a: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4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7930251"/>
              </p:ext>
            </p:extLst>
          </p:nvPr>
        </p:nvGraphicFramePr>
        <p:xfrm>
          <a:off x="112143" y="923569"/>
          <a:ext cx="4373594" cy="55438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42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3702"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Наименование </a:t>
                      </a:r>
                    </a:p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государственной программы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(факт)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20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"Муниципальная программа Беловского района Курской области  «Развитие культуры Беловского района »"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45099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58117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37348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20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Беловского района Курской области "Социальная поддержка граждан в Беловском районе Курской области 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40808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15269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14904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20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Беловского района Курской области "Развитие образования в Беловском районе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417807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489967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452608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20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"Муниципальная программа «Управление муниципальным имуществом и земельными ресурсами Беловского района Курской области»"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959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575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81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"Энергосбережение и повышение энергетической эффективности Беловского района Курской области"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198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"Обеспечение доступным и комфортным  жильем и коммунальными услугами население Беловского  района Курской области"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26406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13113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9285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616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в Беловском районе Курской области» 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17651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18178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15423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781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муниципальной службы в Беловском районе Курской области »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2318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3530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2381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aphicFrame>
        <p:nvGraphicFramePr>
          <p:cNvPr id="26" name="Содержимое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3571351"/>
              </p:ext>
            </p:extLst>
          </p:nvPr>
        </p:nvGraphicFramePr>
        <p:xfrm>
          <a:off x="4658265" y="902694"/>
          <a:ext cx="4382219" cy="42662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5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77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3712"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t"/>
                      <a:endParaRPr lang="ru-RU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Наименование </a:t>
                      </a:r>
                    </a:p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государственной программы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(факт)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900" b="1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0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Муниципальная программа "Развитие архивного дела   в Беловском районе Курской области </a:t>
                      </a: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0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транспортной системы, обеспечение перевозки пассажиров  и безопасности дорожного движения в Беловском районе Курской области 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39387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70401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64084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0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Профилактика преступлений и иных правонарушений в Беловском районе Курской области »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2179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886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756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0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Беловского района Курской области «Защита населения и территории от чрезвычайных ситуаций, обеспечение пожарной безопасности и безопасности людей на водных объектах в Беловском  районе »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13988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14487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6290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0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"Муниципальная программа «Создание условий для эффективного и ответственного управления муниципальными финансами, муниципальным долгом и повышения устойчивости бюджетов муниципального района «Беловский  район»;  "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30667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31008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30064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0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Беловского района Курской области «Содействие занятости населения»</a:t>
                      </a: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10800" marB="10800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  <a:endParaRPr lang="ru-RU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36000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>
            <a:xfrm>
              <a:off x="0" y="6453336"/>
              <a:ext cx="4210050" cy="4046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Отчет об исполнении бюджета</a:t>
              </a:r>
              <a:r>
                <a:rPr kumimoji="0" lang="ru-RU" sz="900" b="1" u="none" strike="noStrike" kern="1200" cap="none" spc="0" normalizeH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Беловского района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Курской области за </a:t>
              </a:r>
              <a:r>
                <a:rPr kumimoji="0" lang="ru-RU" sz="900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2024 </a:t>
              </a:r>
              <a:r>
                <a:rPr kumimoji="0" lang="ru-RU" sz="900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год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0" y="6453336"/>
              <a:ext cx="9144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>
              <a:spLocks noChangeAspect="1"/>
            </p:cNvSpPr>
            <p:nvPr/>
          </p:nvSpPr>
          <p:spPr>
            <a:xfrm>
              <a:off x="8784000" y="6498000"/>
              <a:ext cx="360000" cy="36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9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районного бюджета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281136"/>
            <a:ext cx="91440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"/>
          <p:cNvSpPr txBox="1">
            <a:spLocks/>
          </p:cNvSpPr>
          <p:nvPr/>
        </p:nvSpPr>
        <p:spPr>
          <a:xfrm>
            <a:off x="0" y="280397"/>
            <a:ext cx="9144000" cy="573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Оказание финансовой помощи </a:t>
            </a:r>
          </a:p>
          <a:p>
            <a:pPr lvl="0" algn="ctr">
              <a:spcBef>
                <a:spcPct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бюджетам поселений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2" name="Group 2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1272075"/>
              </p:ext>
            </p:extLst>
          </p:nvPr>
        </p:nvGraphicFramePr>
        <p:xfrm>
          <a:off x="112143" y="956490"/>
          <a:ext cx="6936839" cy="23991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956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6506">
                <a:tc gridSpan="2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97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Финансовая помощь местным бюджетам – всего, </a:t>
                      </a:r>
                    </a:p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9191</a:t>
                      </a:r>
                      <a:endParaRPr kumimoji="0" lang="ru-RU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000" marR="72000" marT="36000" marB="36000"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20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20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9191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20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20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20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36000" marB="36000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88079233"/>
              </p:ext>
            </p:extLst>
          </p:nvPr>
        </p:nvGraphicFramePr>
        <p:xfrm>
          <a:off x="1109111" y="3641691"/>
          <a:ext cx="7649681" cy="2855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Заголовок 1"/>
          <p:cNvSpPr txBox="1">
            <a:spLocks/>
          </p:cNvSpPr>
          <p:nvPr/>
        </p:nvSpPr>
        <p:spPr>
          <a:xfrm>
            <a:off x="-1" y="3540180"/>
            <a:ext cx="9005105" cy="459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ш">
    <a:dk1>
      <a:sysClr val="windowText" lastClr="000000"/>
    </a:dk1>
    <a:lt1>
      <a:sysClr val="window" lastClr="FFFFFF"/>
    </a:lt1>
    <a:dk2>
      <a:srgbClr val="C8C8C8"/>
    </a:dk2>
    <a:lt2>
      <a:srgbClr val="E7E6E6"/>
    </a:lt2>
    <a:accent1>
      <a:srgbClr val="3AADA5"/>
    </a:accent1>
    <a:accent2>
      <a:srgbClr val="0080B6"/>
    </a:accent2>
    <a:accent3>
      <a:srgbClr val="C00000"/>
    </a:accent3>
    <a:accent4>
      <a:srgbClr val="00ADEE"/>
    </a:accent4>
    <a:accent5>
      <a:srgbClr val="0080B6"/>
    </a:accent5>
    <a:accent6>
      <a:srgbClr val="3AADA5"/>
    </a:accent6>
    <a:hlink>
      <a:srgbClr val="000000"/>
    </a:hlink>
    <a:folHlink>
      <a:srgbClr val="00000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21206</TotalTime>
  <Words>1804</Words>
  <Application>Microsoft Office PowerPoint</Application>
  <PresentationFormat>Экран (4:3)</PresentationFormat>
  <Paragraphs>469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Содержание</vt:lpstr>
      <vt:lpstr>Основные вопросы о бюджете</vt:lpstr>
      <vt:lpstr>Административно-территориальное устройство Беловского района Курской области</vt:lpstr>
      <vt:lpstr>Основные параметры районного бюджета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Дорожный фонд Беловского района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Анна И. Митрохина</dc:creator>
  <cp:lastModifiedBy>NIKOZLOVA</cp:lastModifiedBy>
  <cp:revision>2666</cp:revision>
  <cp:lastPrinted>2025-05-13T11:57:57Z</cp:lastPrinted>
  <dcterms:created xsi:type="dcterms:W3CDTF">2019-08-13T14:01:01Z</dcterms:created>
  <dcterms:modified xsi:type="dcterms:W3CDTF">2025-05-14T07:06:20Z</dcterms:modified>
</cp:coreProperties>
</file>